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1"/>
  </p:notesMasterIdLst>
  <p:sldIdLst>
    <p:sldId id="258" r:id="rId5"/>
    <p:sldId id="259" r:id="rId6"/>
    <p:sldId id="318" r:id="rId7"/>
    <p:sldId id="319" r:id="rId8"/>
    <p:sldId id="320" r:id="rId9"/>
    <p:sldId id="321" r:id="rId10"/>
    <p:sldId id="294" r:id="rId11"/>
    <p:sldId id="272" r:id="rId12"/>
    <p:sldId id="273" r:id="rId13"/>
    <p:sldId id="274" r:id="rId14"/>
    <p:sldId id="326" r:id="rId15"/>
    <p:sldId id="325" r:id="rId16"/>
    <p:sldId id="324" r:id="rId17"/>
    <p:sldId id="323" r:id="rId18"/>
    <p:sldId id="309" r:id="rId19"/>
    <p:sldId id="310" r:id="rId20"/>
    <p:sldId id="311" r:id="rId21"/>
    <p:sldId id="312" r:id="rId22"/>
    <p:sldId id="313" r:id="rId23"/>
    <p:sldId id="328" r:id="rId24"/>
    <p:sldId id="331" r:id="rId25"/>
    <p:sldId id="332" r:id="rId26"/>
    <p:sldId id="333" r:id="rId27"/>
    <p:sldId id="316" r:id="rId28"/>
    <p:sldId id="334" r:id="rId29"/>
    <p:sldId id="338" r:id="rId30"/>
    <p:sldId id="339" r:id="rId31"/>
    <p:sldId id="337" r:id="rId32"/>
    <p:sldId id="340" r:id="rId33"/>
    <p:sldId id="341" r:id="rId34"/>
    <p:sldId id="342" r:id="rId35"/>
    <p:sldId id="336" r:id="rId36"/>
    <p:sldId id="303" r:id="rId37"/>
    <p:sldId id="306" r:id="rId38"/>
    <p:sldId id="317" r:id="rId39"/>
    <p:sldId id="290" r:id="rId4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95BF"/>
    <a:srgbClr val="4D628C"/>
    <a:srgbClr val="E4E4E4"/>
    <a:srgbClr val="C9F6FF"/>
    <a:srgbClr val="25D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126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204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DBDBF-C1C4-4378-8E39-DE94314C8078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A7949-997B-4153-90F7-CB387CC8A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1143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9921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0652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185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3054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462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54290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73889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13703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22099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5724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9055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02233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37071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47437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9000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16744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08958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83641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75561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0913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1714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760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405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4427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7645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264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7451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4916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36C6A-F34B-22C2-BE92-4A4F57C664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2C8F8A-C4B9-0472-6509-F173C9698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9BF3BF-42F3-499C-0EAE-D77FB6325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81435D-E5DB-D30A-E0E4-D75E0DEC5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B90B3C-3FD7-B960-66BA-660F8A123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1137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40F691-4B63-DB05-6D5A-1E3B3EF23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9780137-6C7A-142C-6A52-45F95EBE0E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546D20-8CB3-6726-0336-F8F0E97D0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39D5FA-CBFA-FD6A-0647-A77EF4A6B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636F2D0-6B5A-B32E-1BCE-C016C9912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049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E3847C-3C0E-DE7A-21FA-848D789D41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90B1474-19E2-1221-5150-E33E1C26E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6B040BC-9431-D412-6058-423C3813C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3E4E88-A8CA-B635-2AE2-B6052BC06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AE8588-1E46-065F-42AF-C8E1A88B9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4619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D77E6-60B4-1C53-E6C0-D2A11B0C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566C60-98DD-F663-A127-8C034CDC2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13E8BD-D387-EA60-E519-3DFCD206E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51C599-4479-9379-09DA-821CF8035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A8111B-513E-623B-6CE8-45B7C4C3D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6216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50426-24C9-351C-FA0F-D8A3A7129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8A7191-3A97-32D6-E9F4-24FF848D7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8A3623-738D-CEA0-643F-F9DBFD8F2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D3A4CD3-5554-9013-E33A-3F693067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CF1AFB-89CD-8F06-EF45-E92E13CD2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5001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4EA63-B980-B0B3-F29A-A219EBC63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6E3587-AE0F-5A78-8D9C-C220C97C50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20BC5CF-63F5-75E2-9B43-75467481D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288F87-17A4-4AFF-FE55-7119160E5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D42F9A1-3DE7-7BC4-60B1-4318ED27B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F3B8ACF-3228-6F6B-C659-725CF9E65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9960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120819-0FA5-CCA8-296A-A14F253BD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CA6DA2-53BA-82F6-3E6F-8CC462F7F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C593322-746A-94E1-4A74-13B74BA92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43CD516-2615-709F-EDC6-2C7DEBF92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8D4B503-9761-506C-10C7-F4132B4003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97721E8-8EC3-DEE1-C369-5A2A6A955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91FEB6B-4CCD-5674-B72A-6085D2D03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A6EE15B-FDDD-2D37-CB71-6180536B8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2540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8DBE1-07C0-BA0E-3521-1D7709777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C1AC5-F301-FD62-A388-4E77DC6F4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C8D0F1C-ADDA-1D38-B195-AF5A1EFA6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73C5DC2-9C54-BA8E-B4FA-98F0078EB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4085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993395C-2D7C-937A-A18C-2770581C2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0EA9EDD-037A-DB8B-8BE1-B205F29A1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7E209B4-92D9-2151-2D8B-B7E3DA5F9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6584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85985-600C-8F80-046B-50B93996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10E183-BD57-ACF0-B5E4-3595C9A70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5701AC6-9341-B4E8-7711-1E2DFA62C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D2330A3-F796-1400-AF62-4905CB5B0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CBA26E-2015-97E5-206F-D4D628518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96CD766-3024-1F09-E66E-0E7A197A0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23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B10F4-D78F-FAA7-E1D2-A66B8B2E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3293740-DBB0-5CB6-EB31-9D7AEBDCB9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848BE9-B44F-4625-DEBC-B4B5485EF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114FC07-61EF-8919-F5D7-DE1685992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E202B29-3A5C-F3E4-4016-D6E567F16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E134435-C46B-FFB4-A912-B4669E63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8573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4BBC688-45E5-B933-4345-E48372566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14310C-D100-2222-29F3-344F4F2A6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0D8DBA-E7E7-2A83-538D-D8CC7DDDB7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E4382C-D861-4687-905B-890669CA9D39}" type="datetimeFigureOut">
              <a:rPr lang="pt-BR" smtClean="0"/>
              <a:t>07/05/2024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5342F4-7987-E06E-E2E8-6A25C0AB83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8F3577-6A81-D97A-2367-C551FC3D28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2930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5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openxmlformats.org/officeDocument/2006/relationships/image" Target="../media/image19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3.svg"/><Relationship Id="rId5" Type="http://schemas.openxmlformats.org/officeDocument/2006/relationships/image" Target="../media/image21.svg"/><Relationship Id="rId10" Type="http://schemas.openxmlformats.org/officeDocument/2006/relationships/image" Target="../media/image22.png"/><Relationship Id="rId4" Type="http://schemas.openxmlformats.org/officeDocument/2006/relationships/image" Target="../media/image20.png"/><Relationship Id="rId9" Type="http://schemas.openxmlformats.org/officeDocument/2006/relationships/image" Target="../media/image19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2.png"/><Relationship Id="rId3" Type="http://schemas.openxmlformats.org/officeDocument/2006/relationships/image" Target="../media/image1.png"/><Relationship Id="rId7" Type="http://schemas.openxmlformats.org/officeDocument/2006/relationships/image" Target="../media/image21.sv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19.svg"/><Relationship Id="rId5" Type="http://schemas.microsoft.com/office/2007/relationships/hdphoto" Target="../media/hdphoto1.wdp"/><Relationship Id="rId10" Type="http://schemas.openxmlformats.org/officeDocument/2006/relationships/image" Target="../media/image18.png"/><Relationship Id="rId4" Type="http://schemas.openxmlformats.org/officeDocument/2006/relationships/image" Target="../media/image24.png"/><Relationship Id="rId9" Type="http://schemas.openxmlformats.org/officeDocument/2006/relationships/image" Target="../media/image17.svg"/><Relationship Id="rId14" Type="http://schemas.openxmlformats.org/officeDocument/2006/relationships/image" Target="../media/image2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11" Type="http://schemas.openxmlformats.org/officeDocument/2006/relationships/image" Target="../media/image34.svg"/><Relationship Id="rId5" Type="http://schemas.openxmlformats.org/officeDocument/2006/relationships/image" Target="../media/image26.png"/><Relationship Id="rId10" Type="http://schemas.openxmlformats.org/officeDocument/2006/relationships/image" Target="../media/image33.png"/><Relationship Id="rId4" Type="http://schemas.openxmlformats.org/officeDocument/2006/relationships/image" Target="../media/image25.png"/><Relationship Id="rId9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6.png"/><Relationship Id="rId10" Type="http://schemas.openxmlformats.org/officeDocument/2006/relationships/image" Target="../media/image34.svg"/><Relationship Id="rId4" Type="http://schemas.openxmlformats.org/officeDocument/2006/relationships/image" Target="../media/image25.png"/><Relationship Id="rId9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3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1.png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A8D3983A-0EA0-ECE3-8A8A-45655DE339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D62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221" y="2167124"/>
            <a:ext cx="6257557" cy="2523749"/>
          </a:xfrm>
          <a:prstGeom prst="rect">
            <a:avLst/>
          </a:prstGeom>
        </p:spPr>
      </p:pic>
      <p:pic>
        <p:nvPicPr>
          <p:cNvPr id="3" name="Imagem 2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D04CE575-A3EF-6E6B-8EFB-38739F45E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221" y="2167125"/>
            <a:ext cx="6257557" cy="252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52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CAB29E81-2578-2E75-7193-46F6A68E5D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4B83380-5AAF-C98F-10BA-FE000AAA7981}"/>
              </a:ext>
            </a:extLst>
          </p:cNvPr>
          <p:cNvSpPr/>
          <p:nvPr/>
        </p:nvSpPr>
        <p:spPr>
          <a:xfrm>
            <a:off x="5470343" y="2156043"/>
            <a:ext cx="1054100" cy="350298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C404CBA8-9D4A-D51A-3B94-50A8D036B72F}"/>
              </a:ext>
            </a:extLst>
          </p:cNvPr>
          <p:cNvSpPr/>
          <p:nvPr/>
        </p:nvSpPr>
        <p:spPr>
          <a:xfrm>
            <a:off x="6652562" y="1130809"/>
            <a:ext cx="1054100" cy="555345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37D5D12-0659-836A-394F-07D5E9DBEAB5}"/>
              </a:ext>
            </a:extLst>
          </p:cNvPr>
          <p:cNvSpPr/>
          <p:nvPr/>
        </p:nvSpPr>
        <p:spPr>
          <a:xfrm>
            <a:off x="7834781" y="2158366"/>
            <a:ext cx="1054100" cy="349834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B91C7A1-3A3D-71FE-5499-DB7B098FF9FB}"/>
              </a:ext>
            </a:extLst>
          </p:cNvPr>
          <p:cNvSpPr/>
          <p:nvPr/>
        </p:nvSpPr>
        <p:spPr>
          <a:xfrm>
            <a:off x="9017000" y="1351988"/>
            <a:ext cx="1054100" cy="511109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263F64A5-D896-D146-E51F-CCCAA481DC5C}"/>
              </a:ext>
            </a:extLst>
          </p:cNvPr>
          <p:cNvSpPr/>
          <p:nvPr/>
        </p:nvSpPr>
        <p:spPr>
          <a:xfrm>
            <a:off x="10199219" y="2554170"/>
            <a:ext cx="1054100" cy="270673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Tela de computador com jogo&#10;&#10;Descrição gerada automaticamente com confiança média">
            <a:extLst>
              <a:ext uri="{FF2B5EF4-FFF2-40B4-BE49-F238E27FC236}">
                <a16:creationId xmlns:a16="http://schemas.microsoft.com/office/drawing/2014/main" id="{3B16DD0D-D443-CACD-6F91-E9E011724C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1258349"/>
            <a:ext cx="900000" cy="900000"/>
          </a:xfrm>
          <a:prstGeom prst="ellipse">
            <a:avLst/>
          </a:prstGeom>
        </p:spPr>
      </p:pic>
      <p:pic>
        <p:nvPicPr>
          <p:cNvPr id="17" name="Imagem 16" descr="Uma imagem contendo pessoa, no interior, homem, em pé&#10;&#10;Descrição gerada automaticamente">
            <a:extLst>
              <a:ext uri="{FF2B5EF4-FFF2-40B4-BE49-F238E27FC236}">
                <a16:creationId xmlns:a16="http://schemas.microsoft.com/office/drawing/2014/main" id="{A08E251F-618D-E88E-35E8-4219AC1E64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794062" y="2652502"/>
            <a:ext cx="1800000" cy="1800000"/>
          </a:xfrm>
          <a:prstGeom prst="ellipse">
            <a:avLst/>
          </a:prstGeom>
        </p:spPr>
      </p:pic>
      <p:pic>
        <p:nvPicPr>
          <p:cNvPr id="19" name="Imagem 18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447E3D83-BB73-7AF9-2E81-BC9C5C0D8A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0"/>
            <a:ext cx="900000" cy="900000"/>
          </a:xfrm>
          <a:prstGeom prst="ellipse">
            <a:avLst/>
          </a:prstGeom>
        </p:spPr>
      </p:pic>
      <p:pic>
        <p:nvPicPr>
          <p:cNvPr id="20" name="Imagem 19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82559A94-7458-3A00-9DA8-84572C928F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5773012"/>
            <a:ext cx="2089635" cy="842775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B57C8305-94F6-3575-4BE4-B2900B6CFEB8}"/>
              </a:ext>
            </a:extLst>
          </p:cNvPr>
          <p:cNvSpPr txBox="1"/>
          <p:nvPr/>
        </p:nvSpPr>
        <p:spPr>
          <a:xfrm rot="16200000">
            <a:off x="10044046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0FACF69-7B89-2A09-F26D-E377639EF9D0}"/>
              </a:ext>
            </a:extLst>
          </p:cNvPr>
          <p:cNvSpPr txBox="1"/>
          <p:nvPr/>
        </p:nvSpPr>
        <p:spPr>
          <a:xfrm>
            <a:off x="2579394" y="3111882"/>
            <a:ext cx="2826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>
                <a:solidFill>
                  <a:schemeClr val="bg1"/>
                </a:solidFill>
                <a:latin typeface="Aptos Black" panose="020B0004020202020204" pitchFamily="34" charset="0"/>
              </a:rPr>
              <a:t>FALHA AO INICIAR</a:t>
            </a:r>
          </a:p>
        </p:txBody>
      </p: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ABA2C20-706C-C9DE-0D7F-27EF61AD37DF}"/>
              </a:ext>
            </a:extLst>
          </p:cNvPr>
          <p:cNvCxnSpPr/>
          <p:nvPr/>
        </p:nvCxnSpPr>
        <p:spPr>
          <a:xfrm>
            <a:off x="2594062" y="3667124"/>
            <a:ext cx="2627317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prstDash val="dash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E81D6AB0-1B23-C4A3-3FDF-D83F67A310E8}"/>
              </a:ext>
            </a:extLst>
          </p:cNvPr>
          <p:cNvSpPr txBox="1"/>
          <p:nvPr/>
        </p:nvSpPr>
        <p:spPr>
          <a:xfrm>
            <a:off x="2594062" y="3751274"/>
            <a:ext cx="2476500" cy="1901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buSzPts val="1000"/>
              <a:tabLst>
                <a:tab pos="457200" algn="l"/>
              </a:tabLst>
            </a:pPr>
            <a:r>
              <a:rPr lang="pt-BR" sz="160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Inconsistências que impedem a inicialização automática da reprodução de conteúdo ao ligar o dispositivo.</a:t>
            </a:r>
            <a:endParaRPr lang="pt-BR" sz="160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D1D30FB-202D-D0EB-97C2-E2AFB91D3C0B}"/>
              </a:ext>
            </a:extLst>
          </p:cNvPr>
          <p:cNvSpPr txBox="1"/>
          <p:nvPr/>
        </p:nvSpPr>
        <p:spPr>
          <a:xfrm rot="16200000">
            <a:off x="11738549" y="2837305"/>
            <a:ext cx="203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VISITA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D10C2CE-CC91-254F-82FA-5BEA9E652E43}"/>
              </a:ext>
            </a:extLst>
          </p:cNvPr>
          <p:cNvSpPr txBox="1"/>
          <p:nvPr/>
        </p:nvSpPr>
        <p:spPr>
          <a:xfrm>
            <a:off x="-4364636" y="2576727"/>
            <a:ext cx="4391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Importância da  TV corporativa no dia a dia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0344C7FA-6229-3603-C456-5E8F5BA66FA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8604"/>
          <a:stretch/>
        </p:blipFill>
        <p:spPr>
          <a:xfrm>
            <a:off x="-4820102" y="2517173"/>
            <a:ext cx="476250" cy="488439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0CCE23F7-9C86-C002-DF1C-9FB2CB5E01BE}"/>
              </a:ext>
            </a:extLst>
          </p:cNvPr>
          <p:cNvSpPr txBox="1"/>
          <p:nvPr/>
        </p:nvSpPr>
        <p:spPr>
          <a:xfrm>
            <a:off x="-2052656" y="1084526"/>
            <a:ext cx="1783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VOKE</a:t>
            </a:r>
          </a:p>
        </p:txBody>
      </p:sp>
    </p:spTree>
    <p:extLst>
      <p:ext uri="{BB962C8B-B14F-4D97-AF65-F5344CB8AC3E}">
        <p14:creationId xmlns:p14="http://schemas.microsoft.com/office/powerpoint/2010/main" val="706873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10530780" y="2837305"/>
            <a:ext cx="203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VISITA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77195" y="1084526"/>
            <a:ext cx="1783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VOKE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6BC0C14-3DE0-D672-3FFB-CFFD6108A657}"/>
              </a:ext>
            </a:extLst>
          </p:cNvPr>
          <p:cNvSpPr txBox="1"/>
          <p:nvPr/>
        </p:nvSpPr>
        <p:spPr>
          <a:xfrm>
            <a:off x="637495" y="2576727"/>
            <a:ext cx="4391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Importância da  TV corporativa no dia a dia</a:t>
            </a:r>
          </a:p>
        </p:txBody>
      </p:sp>
      <p:pic>
        <p:nvPicPr>
          <p:cNvPr id="20" name="Gráfico 19">
            <a:extLst>
              <a:ext uri="{FF2B5EF4-FFF2-40B4-BE49-F238E27FC236}">
                <a16:creationId xmlns:a16="http://schemas.microsoft.com/office/drawing/2014/main" id="{C6B3DE4A-F311-9D91-7806-C9688F3684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b="18604"/>
          <a:stretch/>
        </p:blipFill>
        <p:spPr>
          <a:xfrm>
            <a:off x="182029" y="2517173"/>
            <a:ext cx="476250" cy="488439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A5116920-BC14-6DA6-B4DF-0FBA4786663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6167" t="12442" r="17392" b="19759"/>
          <a:stretch/>
        </p:blipFill>
        <p:spPr>
          <a:xfrm>
            <a:off x="-5322889" y="3284719"/>
            <a:ext cx="425104" cy="532375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0DA7AA7-9D4F-49A2-4BE3-6E0E981AC029}"/>
              </a:ext>
            </a:extLst>
          </p:cNvPr>
          <p:cNvSpPr txBox="1"/>
          <p:nvPr/>
        </p:nvSpPr>
        <p:spPr>
          <a:xfrm>
            <a:off x="-5092291" y="3354446"/>
            <a:ext cx="509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Preparação do seu dia com base nos dados da TV</a:t>
            </a:r>
          </a:p>
        </p:txBody>
      </p:sp>
    </p:spTree>
    <p:extLst>
      <p:ext uri="{BB962C8B-B14F-4D97-AF65-F5344CB8AC3E}">
        <p14:creationId xmlns:p14="http://schemas.microsoft.com/office/powerpoint/2010/main" val="1368257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10530780" y="2837305"/>
            <a:ext cx="203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VISITA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77195" y="1084526"/>
            <a:ext cx="1783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VOKE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6BC0C14-3DE0-D672-3FFB-CFFD6108A657}"/>
              </a:ext>
            </a:extLst>
          </p:cNvPr>
          <p:cNvSpPr txBox="1"/>
          <p:nvPr/>
        </p:nvSpPr>
        <p:spPr>
          <a:xfrm>
            <a:off x="637495" y="2576727"/>
            <a:ext cx="4391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Importância da  TV corporativa no dia a dia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4DF1B79-650C-4D13-2DDC-59F547D40FFE}"/>
              </a:ext>
            </a:extLst>
          </p:cNvPr>
          <p:cNvSpPr txBox="1"/>
          <p:nvPr/>
        </p:nvSpPr>
        <p:spPr>
          <a:xfrm>
            <a:off x="637494" y="3354446"/>
            <a:ext cx="509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Preparação do seu dia com base nos dados da TV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03842BA-09FE-C555-30DF-011ABE9C75C6}"/>
              </a:ext>
            </a:extLst>
          </p:cNvPr>
          <p:cNvSpPr txBox="1"/>
          <p:nvPr/>
        </p:nvSpPr>
        <p:spPr>
          <a:xfrm>
            <a:off x="-2784353" y="4137546"/>
            <a:ext cx="278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Priorização das atividades</a:t>
            </a:r>
          </a:p>
        </p:txBody>
      </p:sp>
      <p:pic>
        <p:nvPicPr>
          <p:cNvPr id="18" name="Gráfico 17">
            <a:extLst>
              <a:ext uri="{FF2B5EF4-FFF2-40B4-BE49-F238E27FC236}">
                <a16:creationId xmlns:a16="http://schemas.microsoft.com/office/drawing/2014/main" id="{02C66765-9332-0028-840C-D1D21FA560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480" t="6459" r="3386" b="23774"/>
          <a:stretch/>
        </p:blipFill>
        <p:spPr>
          <a:xfrm>
            <a:off x="-3194630" y="4096201"/>
            <a:ext cx="425104" cy="406799"/>
          </a:xfrm>
          <a:prstGeom prst="rect">
            <a:avLst/>
          </a:prstGeom>
        </p:spPr>
      </p:pic>
      <p:pic>
        <p:nvPicPr>
          <p:cNvPr id="20" name="Gráfico 19">
            <a:extLst>
              <a:ext uri="{FF2B5EF4-FFF2-40B4-BE49-F238E27FC236}">
                <a16:creationId xmlns:a16="http://schemas.microsoft.com/office/drawing/2014/main" id="{C6B3DE4A-F311-9D91-7806-C9688F36847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b="18604"/>
          <a:stretch/>
        </p:blipFill>
        <p:spPr>
          <a:xfrm>
            <a:off x="182029" y="2517173"/>
            <a:ext cx="476250" cy="488439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A5116920-BC14-6DA6-B4DF-0FBA4786663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6167" t="12442" r="17392" b="19759"/>
          <a:stretch/>
        </p:blipFill>
        <p:spPr>
          <a:xfrm>
            <a:off x="228218" y="3284719"/>
            <a:ext cx="425104" cy="5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96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10530780" y="2837305"/>
            <a:ext cx="203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VISITA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77195" y="1084526"/>
            <a:ext cx="1783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VOKE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6BC0C14-3DE0-D672-3FFB-CFFD6108A657}"/>
              </a:ext>
            </a:extLst>
          </p:cNvPr>
          <p:cNvSpPr txBox="1"/>
          <p:nvPr/>
        </p:nvSpPr>
        <p:spPr>
          <a:xfrm>
            <a:off x="637495" y="2576727"/>
            <a:ext cx="4391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Importância da  TV corporativa no dia a dia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03842BA-09FE-C555-30DF-011ABE9C75C6}"/>
              </a:ext>
            </a:extLst>
          </p:cNvPr>
          <p:cNvSpPr txBox="1"/>
          <p:nvPr/>
        </p:nvSpPr>
        <p:spPr>
          <a:xfrm>
            <a:off x="638495" y="4137546"/>
            <a:ext cx="278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Priorização das atividades</a:t>
            </a:r>
          </a:p>
        </p:txBody>
      </p:sp>
      <p:pic>
        <p:nvPicPr>
          <p:cNvPr id="18" name="Gráfico 17">
            <a:extLst>
              <a:ext uri="{FF2B5EF4-FFF2-40B4-BE49-F238E27FC236}">
                <a16:creationId xmlns:a16="http://schemas.microsoft.com/office/drawing/2014/main" id="{02C66765-9332-0028-840C-D1D21FA560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480" t="6459" r="3386" b="23774"/>
          <a:stretch/>
        </p:blipFill>
        <p:spPr>
          <a:xfrm>
            <a:off x="228218" y="4096201"/>
            <a:ext cx="425104" cy="406799"/>
          </a:xfrm>
          <a:prstGeom prst="rect">
            <a:avLst/>
          </a:prstGeom>
        </p:spPr>
      </p:pic>
      <p:pic>
        <p:nvPicPr>
          <p:cNvPr id="20" name="Gráfico 19">
            <a:extLst>
              <a:ext uri="{FF2B5EF4-FFF2-40B4-BE49-F238E27FC236}">
                <a16:creationId xmlns:a16="http://schemas.microsoft.com/office/drawing/2014/main" id="{C6B3DE4A-F311-9D91-7806-C9688F36847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b="18604"/>
          <a:stretch/>
        </p:blipFill>
        <p:spPr>
          <a:xfrm>
            <a:off x="182029" y="2517173"/>
            <a:ext cx="476250" cy="488439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A5116920-BC14-6DA6-B4DF-0FBA4786663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6167" t="12442" r="17392" b="19759"/>
          <a:stretch/>
        </p:blipFill>
        <p:spPr>
          <a:xfrm>
            <a:off x="228218" y="3284719"/>
            <a:ext cx="425104" cy="532375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E3513C7-9D3A-057F-DE55-3926AAA38EDD}"/>
              </a:ext>
            </a:extLst>
          </p:cNvPr>
          <p:cNvSpPr txBox="1"/>
          <p:nvPr/>
        </p:nvSpPr>
        <p:spPr>
          <a:xfrm>
            <a:off x="-3266279" y="4928190"/>
            <a:ext cx="32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Imagem não foram autorizadas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C39DE002-31F9-BC06-219D-C21BAAEFF9D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b="13943"/>
          <a:stretch/>
        </p:blipFill>
        <p:spPr>
          <a:xfrm>
            <a:off x="-3687848" y="4941199"/>
            <a:ext cx="406455" cy="43917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E39908C2-4B38-FA9C-9AA5-C00195397C3F}"/>
              </a:ext>
            </a:extLst>
          </p:cNvPr>
          <p:cNvSpPr txBox="1"/>
          <p:nvPr/>
        </p:nvSpPr>
        <p:spPr>
          <a:xfrm>
            <a:off x="637494" y="3354446"/>
            <a:ext cx="509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Preparação do seu dia com base nos dados da TV</a:t>
            </a:r>
          </a:p>
        </p:txBody>
      </p:sp>
    </p:spTree>
    <p:extLst>
      <p:ext uri="{BB962C8B-B14F-4D97-AF65-F5344CB8AC3E}">
        <p14:creationId xmlns:p14="http://schemas.microsoft.com/office/powerpoint/2010/main" val="339207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10530780" y="2837305"/>
            <a:ext cx="203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VISITA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77195" y="1084526"/>
            <a:ext cx="1783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VOKE</a:t>
            </a:r>
          </a:p>
        </p:txBody>
      </p:sp>
      <p:pic>
        <p:nvPicPr>
          <p:cNvPr id="3" name="Imagem 2" descr="Uma imagem contendo edifício, fio, pequeno, em pé&#10;&#10;Descrição gerada automaticamente">
            <a:extLst>
              <a:ext uri="{FF2B5EF4-FFF2-40B4-BE49-F238E27FC236}">
                <a16:creationId xmlns:a16="http://schemas.microsoft.com/office/drawing/2014/main" id="{4AC67C96-4BD6-5230-03A9-A683756845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457" t="29259" r="1006" b="13334"/>
          <a:stretch/>
        </p:blipFill>
        <p:spPr>
          <a:xfrm>
            <a:off x="6275894" y="1543025"/>
            <a:ext cx="4322507" cy="386799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6BC0C14-3DE0-D672-3FFB-CFFD6108A657}"/>
              </a:ext>
            </a:extLst>
          </p:cNvPr>
          <p:cNvSpPr txBox="1"/>
          <p:nvPr/>
        </p:nvSpPr>
        <p:spPr>
          <a:xfrm>
            <a:off x="637495" y="2576727"/>
            <a:ext cx="4391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Importância da  TV corporativa no dia a dia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03842BA-09FE-C555-30DF-011ABE9C75C6}"/>
              </a:ext>
            </a:extLst>
          </p:cNvPr>
          <p:cNvSpPr txBox="1"/>
          <p:nvPr/>
        </p:nvSpPr>
        <p:spPr>
          <a:xfrm>
            <a:off x="638495" y="4137546"/>
            <a:ext cx="278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Priorização das atividades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B1B0C38-E9F4-9162-4819-1A8121ABD8BD}"/>
              </a:ext>
            </a:extLst>
          </p:cNvPr>
          <p:cNvSpPr txBox="1"/>
          <p:nvPr/>
        </p:nvSpPr>
        <p:spPr>
          <a:xfrm>
            <a:off x="638495" y="4928190"/>
            <a:ext cx="3307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Imagens não foram autorizadas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1583A4A-B6A6-87F6-3C0F-ADC1AB6D3126}"/>
              </a:ext>
            </a:extLst>
          </p:cNvPr>
          <p:cNvSpPr txBox="1"/>
          <p:nvPr/>
        </p:nvSpPr>
        <p:spPr>
          <a:xfrm rot="19598292">
            <a:off x="6561016" y="3366148"/>
            <a:ext cx="3914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FF0000"/>
                </a:solidFill>
                <a:latin typeface="Aptos Black" panose="020B0004020202020204" pitchFamily="34" charset="0"/>
              </a:rPr>
              <a:t>NÃO AUTORIZADO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AD766678-9E7E-1B29-9D92-4FD31E09ED90}"/>
              </a:ext>
            </a:extLst>
          </p:cNvPr>
          <p:cNvSpPr/>
          <p:nvPr/>
        </p:nvSpPr>
        <p:spPr>
          <a:xfrm rot="19563289">
            <a:off x="6546550" y="3260141"/>
            <a:ext cx="3914012" cy="815369"/>
          </a:xfrm>
          <a:prstGeom prst="rect">
            <a:avLst/>
          </a:prstGeom>
          <a:noFill/>
          <a:ln w="50800" cmpd="sng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Gráfico 17">
            <a:extLst>
              <a:ext uri="{FF2B5EF4-FFF2-40B4-BE49-F238E27FC236}">
                <a16:creationId xmlns:a16="http://schemas.microsoft.com/office/drawing/2014/main" id="{02C66765-9332-0028-840C-D1D21FA560B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5480" t="6459" r="3386" b="23774"/>
          <a:stretch/>
        </p:blipFill>
        <p:spPr>
          <a:xfrm>
            <a:off x="228218" y="4096201"/>
            <a:ext cx="425104" cy="406799"/>
          </a:xfrm>
          <a:prstGeom prst="rect">
            <a:avLst/>
          </a:prstGeom>
        </p:spPr>
      </p:pic>
      <p:pic>
        <p:nvPicPr>
          <p:cNvPr id="20" name="Gráfico 19">
            <a:extLst>
              <a:ext uri="{FF2B5EF4-FFF2-40B4-BE49-F238E27FC236}">
                <a16:creationId xmlns:a16="http://schemas.microsoft.com/office/drawing/2014/main" id="{C6B3DE4A-F311-9D91-7806-C9688F36847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8604"/>
          <a:stretch/>
        </p:blipFill>
        <p:spPr>
          <a:xfrm>
            <a:off x="182029" y="2517173"/>
            <a:ext cx="476250" cy="488439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A5116920-BC14-6DA6-B4DF-0FBA4786663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16167" t="12442" r="17392" b="19759"/>
          <a:stretch/>
        </p:blipFill>
        <p:spPr>
          <a:xfrm>
            <a:off x="228218" y="3284719"/>
            <a:ext cx="425104" cy="532375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25C1DC42-3A9B-17AA-887B-A9244ACAA5DE}"/>
              </a:ext>
            </a:extLst>
          </p:cNvPr>
          <p:cNvSpPr txBox="1"/>
          <p:nvPr/>
        </p:nvSpPr>
        <p:spPr>
          <a:xfrm rot="16200000">
            <a:off x="10392455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pic>
        <p:nvPicPr>
          <p:cNvPr id="26" name="Imagem 2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A4C39DF-CD5B-D01D-9C9C-16AC92162AD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67190" y="2008260"/>
            <a:ext cx="6081817" cy="4054545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4FEA9E8F-C8CB-2E6E-3EC0-993E7DE6C8E7}"/>
              </a:ext>
            </a:extLst>
          </p:cNvPr>
          <p:cNvSpPr txBox="1"/>
          <p:nvPr/>
        </p:nvSpPr>
        <p:spPr>
          <a:xfrm>
            <a:off x="-6104698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E2BFBBE7-DE3D-0BBB-5859-4337100205DC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b="13943"/>
          <a:stretch/>
        </p:blipFill>
        <p:spPr>
          <a:xfrm>
            <a:off x="216926" y="4941199"/>
            <a:ext cx="406455" cy="43917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81B13F7-8808-46DB-47BE-B049DE6A10E5}"/>
              </a:ext>
            </a:extLst>
          </p:cNvPr>
          <p:cNvSpPr txBox="1"/>
          <p:nvPr/>
        </p:nvSpPr>
        <p:spPr>
          <a:xfrm>
            <a:off x="637494" y="3354446"/>
            <a:ext cx="509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Preparação do seu dia com base nos dados da TV</a:t>
            </a:r>
          </a:p>
        </p:txBody>
      </p:sp>
    </p:spTree>
    <p:extLst>
      <p:ext uri="{BB962C8B-B14F-4D97-AF65-F5344CB8AC3E}">
        <p14:creationId xmlns:p14="http://schemas.microsoft.com/office/powerpoint/2010/main" val="3342273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BA527AA-A914-23AC-742E-3DD73C006F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4317" y="419586"/>
            <a:ext cx="2581826" cy="2160876"/>
          </a:xfrm>
          <a:prstGeom prst="rect">
            <a:avLst/>
          </a:prstGeom>
        </p:spPr>
      </p:pic>
      <p:pic>
        <p:nvPicPr>
          <p:cNvPr id="9" name="Imagem 8" descr="Desenho de vídeo game&#10;&#10;Descrição gerada automaticamente com confiança média">
            <a:extLst>
              <a:ext uri="{FF2B5EF4-FFF2-40B4-BE49-F238E27FC236}">
                <a16:creationId xmlns:a16="http://schemas.microsoft.com/office/drawing/2014/main" id="{D382E8D1-CCFB-51B9-29CE-FF06ADE2C6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0543" y="1859324"/>
            <a:ext cx="1253888" cy="13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792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402D313-EBEB-9A90-76D4-698813F13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317" y="419586"/>
            <a:ext cx="2581826" cy="2160876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FF696F39-132D-B1D5-8F82-9DF3FF083B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90056" y="1888512"/>
            <a:ext cx="3492219" cy="2166001"/>
          </a:xfrm>
          <a:prstGeom prst="rect">
            <a:avLst/>
          </a:prstGeom>
        </p:spPr>
      </p:pic>
      <p:pic>
        <p:nvPicPr>
          <p:cNvPr id="7" name="Imagem 6" descr="Desenho de vídeo game&#10;&#10;Descrição gerada automaticamente com confiança média">
            <a:extLst>
              <a:ext uri="{FF2B5EF4-FFF2-40B4-BE49-F238E27FC236}">
                <a16:creationId xmlns:a16="http://schemas.microsoft.com/office/drawing/2014/main" id="{2B98173D-2A61-91F1-CDF0-8C024FF8DB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599" y="1915523"/>
            <a:ext cx="1079819" cy="1200032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614F3E6A-C112-ECBE-F5E8-EF3273258F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8560" y="3309003"/>
            <a:ext cx="767430" cy="10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77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402D313-EBEB-9A90-76D4-698813F13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317" y="419586"/>
            <a:ext cx="2581826" cy="216087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478926F-266D-5C58-BC67-82E3A13E13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9656" y="1888512"/>
            <a:ext cx="3492219" cy="2166001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DF9EB5F-6241-A7E1-71E2-332A9F7F18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05910" y="3504421"/>
            <a:ext cx="2596452" cy="2254553"/>
          </a:xfrm>
          <a:prstGeom prst="rect">
            <a:avLst/>
          </a:prstGeom>
        </p:spPr>
      </p:pic>
      <p:pic>
        <p:nvPicPr>
          <p:cNvPr id="10" name="Imagem 9" descr="Forma&#10;&#10;Descrição gerada automaticamente com confiança média">
            <a:extLst>
              <a:ext uri="{FF2B5EF4-FFF2-40B4-BE49-F238E27FC236}">
                <a16:creationId xmlns:a16="http://schemas.microsoft.com/office/drawing/2014/main" id="{19391218-8A08-E763-E9CA-19ACDED60DC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9" t="1160" r="18961"/>
          <a:stretch/>
        </p:blipFill>
        <p:spPr>
          <a:xfrm>
            <a:off x="14245397" y="4807505"/>
            <a:ext cx="1513929" cy="1358041"/>
          </a:xfrm>
          <a:prstGeom prst="rect">
            <a:avLst/>
          </a:prstGeom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F1845390-4C23-EBD8-E54D-48D8D9EA6E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0515" y="3428998"/>
            <a:ext cx="767430" cy="10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25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402D313-EBEB-9A90-76D4-698813F13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317" y="419586"/>
            <a:ext cx="2581826" cy="216087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478926F-266D-5C58-BC67-82E3A13E13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9656" y="1888512"/>
            <a:ext cx="3492219" cy="2166001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B31D264-A945-FFA6-99C8-67090D325B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0010" y="3504421"/>
            <a:ext cx="2596452" cy="2254553"/>
          </a:xfrm>
          <a:prstGeom prst="rect">
            <a:avLst/>
          </a:prstGeom>
        </p:spPr>
      </p:pic>
      <p:pic>
        <p:nvPicPr>
          <p:cNvPr id="2" name="Imagem 1" descr="Pessoas sentadas ao redor de um computador&#10;&#10;Descrição gerada automaticamente com confiança média">
            <a:extLst>
              <a:ext uri="{FF2B5EF4-FFF2-40B4-BE49-F238E27FC236}">
                <a16:creationId xmlns:a16="http://schemas.microsoft.com/office/drawing/2014/main" id="{EFD6B3BA-F6BF-97E1-606F-8CB5996E7CE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" t="15763" r="16313"/>
          <a:stretch/>
        </p:blipFill>
        <p:spPr>
          <a:xfrm>
            <a:off x="12510986" y="4738429"/>
            <a:ext cx="3174569" cy="1851794"/>
          </a:xfrm>
          <a:prstGeom prst="rect">
            <a:avLst/>
          </a:prstGeom>
        </p:spPr>
      </p:pic>
      <p:pic>
        <p:nvPicPr>
          <p:cNvPr id="7" name="Imagem 6" descr="Forma&#10;&#10;Descrição gerada automaticamente com confiança média">
            <a:extLst>
              <a:ext uri="{FF2B5EF4-FFF2-40B4-BE49-F238E27FC236}">
                <a16:creationId xmlns:a16="http://schemas.microsoft.com/office/drawing/2014/main" id="{4652AA91-8C05-D728-1230-100A13ECD76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9" t="1160" r="18961"/>
          <a:stretch/>
        </p:blipFill>
        <p:spPr>
          <a:xfrm>
            <a:off x="10219497" y="4871005"/>
            <a:ext cx="1513929" cy="1358041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36896D01-E104-108B-AFE2-02A9B292084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t="7098" b="18088"/>
          <a:stretch/>
        </p:blipFill>
        <p:spPr>
          <a:xfrm>
            <a:off x="15161680" y="5767422"/>
            <a:ext cx="1047750" cy="96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17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402D313-EBEB-9A90-76D4-698813F13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317" y="419586"/>
            <a:ext cx="2581826" cy="216087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478926F-266D-5C58-BC67-82E3A13E13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9656" y="1888512"/>
            <a:ext cx="3492219" cy="2166001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B31D264-A945-FFA6-99C8-67090D325B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0010" y="3504421"/>
            <a:ext cx="2596452" cy="2254553"/>
          </a:xfrm>
          <a:prstGeom prst="rect">
            <a:avLst/>
          </a:prstGeom>
        </p:spPr>
      </p:pic>
      <p:pic>
        <p:nvPicPr>
          <p:cNvPr id="3" name="Imagem 2" descr="Pessoas sentadas ao redor de um computador&#10;&#10;Descrição gerada automaticamente com confiança média">
            <a:extLst>
              <a:ext uri="{FF2B5EF4-FFF2-40B4-BE49-F238E27FC236}">
                <a16:creationId xmlns:a16="http://schemas.microsoft.com/office/drawing/2014/main" id="{0A36A27C-2A5F-DDDA-A0C6-1EA11CF3B0B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" t="15763" r="16313"/>
          <a:stretch/>
        </p:blipFill>
        <p:spPr>
          <a:xfrm>
            <a:off x="6110186" y="4738429"/>
            <a:ext cx="3174569" cy="1851794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80BB42C3-C710-CADC-E4CA-01EE3FFB460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7098" b="18088"/>
          <a:stretch/>
        </p:blipFill>
        <p:spPr>
          <a:xfrm>
            <a:off x="8663105" y="5659706"/>
            <a:ext cx="1300040" cy="1193674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08DF923-AAA3-5343-3101-D6C86237355B}"/>
              </a:ext>
            </a:extLst>
          </p:cNvPr>
          <p:cNvSpPr txBox="1"/>
          <p:nvPr/>
        </p:nvSpPr>
        <p:spPr>
          <a:xfrm>
            <a:off x="-2849189" y="1084526"/>
            <a:ext cx="2892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Desenho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7A733CF-47A1-393C-3EA1-50EFB1055AE6}"/>
              </a:ext>
            </a:extLst>
          </p:cNvPr>
          <p:cNvSpPr txBox="1"/>
          <p:nvPr/>
        </p:nvSpPr>
        <p:spPr>
          <a:xfrm rot="16200000">
            <a:off x="9512255" y="3013501"/>
            <a:ext cx="6190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SOLUÇÃO TÉCNICA</a:t>
            </a:r>
          </a:p>
        </p:txBody>
      </p:sp>
    </p:spTree>
    <p:extLst>
      <p:ext uri="{BB962C8B-B14F-4D97-AF65-F5344CB8AC3E}">
        <p14:creationId xmlns:p14="http://schemas.microsoft.com/office/powerpoint/2010/main" val="247970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2569100"/>
            <a:ext cx="3296808" cy="5218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6678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Arthur </a:t>
            </a:r>
            <a:r>
              <a:rPr lang="pt-BR" sz="2800" dirty="0" err="1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Wolfresgrun</a:t>
            </a:r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641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382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872353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681258" y="3013501"/>
            <a:ext cx="6190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SOLUÇÃO TÉCNICA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892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Desenho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3"/>
            <a:ext cx="2990089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67A437B-D8F2-26E3-0D40-9FB4CE46E595}"/>
              </a:ext>
            </a:extLst>
          </p:cNvPr>
          <p:cNvSpPr txBox="1"/>
          <p:nvPr/>
        </p:nvSpPr>
        <p:spPr>
          <a:xfrm>
            <a:off x="-2059506" y="1084526"/>
            <a:ext cx="1928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BPMN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7B695796-04A8-F968-854C-0815B7B0C5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7" t="2814" r="4301" b="4657"/>
          <a:stretch/>
        </p:blipFill>
        <p:spPr>
          <a:xfrm>
            <a:off x="2352129" y="2225133"/>
            <a:ext cx="7662548" cy="440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34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1928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BPMN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9299"/>
            <a:ext cx="2190751" cy="46224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Gráfico&#10;&#10;Descrição gerada automaticamente com confiança baixa">
            <a:extLst>
              <a:ext uri="{FF2B5EF4-FFF2-40B4-BE49-F238E27FC236}">
                <a16:creationId xmlns:a16="http://schemas.microsoft.com/office/drawing/2014/main" id="{0E813973-B073-E47F-6E7D-2D0D1F9017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249" b="2966"/>
          <a:stretch/>
        </p:blipFill>
        <p:spPr>
          <a:xfrm rot="5400000">
            <a:off x="3903768" y="384388"/>
            <a:ext cx="4384464" cy="7895246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AABB808C-2C3A-42B9-93C6-DEC4508F59AC}"/>
              </a:ext>
            </a:extLst>
          </p:cNvPr>
          <p:cNvSpPr txBox="1"/>
          <p:nvPr/>
        </p:nvSpPr>
        <p:spPr>
          <a:xfrm rot="16200000">
            <a:off x="8681258" y="3013501"/>
            <a:ext cx="6190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SOLUÇÃO TÉCNICA</a:t>
            </a:r>
          </a:p>
        </p:txBody>
      </p:sp>
    </p:spTree>
    <p:extLst>
      <p:ext uri="{BB962C8B-B14F-4D97-AF65-F5344CB8AC3E}">
        <p14:creationId xmlns:p14="http://schemas.microsoft.com/office/powerpoint/2010/main" val="74748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1928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BPMN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9299"/>
            <a:ext cx="2190751" cy="46224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 descr="Gráfico&#10;&#10;Descrição gerada automaticamente com confiança baixa">
            <a:extLst>
              <a:ext uri="{FF2B5EF4-FFF2-40B4-BE49-F238E27FC236}">
                <a16:creationId xmlns:a16="http://schemas.microsoft.com/office/drawing/2014/main" id="{FFBA43D8-3997-EE3B-9752-2F19C3AB8D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47" r="34001"/>
          <a:stretch/>
        </p:blipFill>
        <p:spPr>
          <a:xfrm rot="5400000">
            <a:off x="3567784" y="249301"/>
            <a:ext cx="5056432" cy="7493452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7DF8A7E2-77D5-BFFB-4355-38382D3B398F}"/>
              </a:ext>
            </a:extLst>
          </p:cNvPr>
          <p:cNvSpPr txBox="1"/>
          <p:nvPr/>
        </p:nvSpPr>
        <p:spPr>
          <a:xfrm rot="16200000">
            <a:off x="8681258" y="3013501"/>
            <a:ext cx="6190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SOLUÇÃO TÉCNICA</a:t>
            </a:r>
          </a:p>
        </p:txBody>
      </p:sp>
    </p:spTree>
    <p:extLst>
      <p:ext uri="{BB962C8B-B14F-4D97-AF65-F5344CB8AC3E}">
        <p14:creationId xmlns:p14="http://schemas.microsoft.com/office/powerpoint/2010/main" val="533514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1928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BPMN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9299"/>
            <a:ext cx="2190751" cy="46224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 descr="Gráfico&#10;&#10;Descrição gerada automaticamente com confiança baixa">
            <a:extLst>
              <a:ext uri="{FF2B5EF4-FFF2-40B4-BE49-F238E27FC236}">
                <a16:creationId xmlns:a16="http://schemas.microsoft.com/office/drawing/2014/main" id="{85E97D4A-F116-0600-DE17-F340B39F81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58" t="17065" r="-229" b="315"/>
          <a:stretch/>
        </p:blipFill>
        <p:spPr>
          <a:xfrm rot="5400000">
            <a:off x="3508046" y="51200"/>
            <a:ext cx="5671254" cy="7274836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332660C8-2419-2CA6-2FE7-925F6CB8F2C5}"/>
              </a:ext>
            </a:extLst>
          </p:cNvPr>
          <p:cNvSpPr txBox="1"/>
          <p:nvPr/>
        </p:nvSpPr>
        <p:spPr>
          <a:xfrm>
            <a:off x="-2179551" y="1084526"/>
            <a:ext cx="2089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D.E.R.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8CFC094-A853-E260-ED39-F275EEF62EAC}"/>
              </a:ext>
            </a:extLst>
          </p:cNvPr>
          <p:cNvSpPr txBox="1"/>
          <p:nvPr/>
        </p:nvSpPr>
        <p:spPr>
          <a:xfrm rot="16200000">
            <a:off x="8681258" y="3013501"/>
            <a:ext cx="6190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SOLUÇÃO TÉCNICA</a:t>
            </a:r>
          </a:p>
        </p:txBody>
      </p:sp>
    </p:spTree>
    <p:extLst>
      <p:ext uri="{BB962C8B-B14F-4D97-AF65-F5344CB8AC3E}">
        <p14:creationId xmlns:p14="http://schemas.microsoft.com/office/powerpoint/2010/main" val="3468979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2"/>
            <a:ext cx="2654301" cy="11647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3" y="1142763"/>
            <a:ext cx="2089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D.E.R.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7E1E806-2D85-789E-7FE7-83B7352EBCFA}"/>
              </a:ext>
            </a:extLst>
          </p:cNvPr>
          <p:cNvSpPr txBox="1"/>
          <p:nvPr/>
        </p:nvSpPr>
        <p:spPr>
          <a:xfrm>
            <a:off x="118872" y="2249424"/>
            <a:ext cx="27132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 entidade televisão é a principal do projeto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Entidade 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Entidade Ambiente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10" name="Imagem 9" descr="Diagrama&#10;&#10;Descrição gerada automaticamente">
            <a:extLst>
              <a:ext uri="{FF2B5EF4-FFF2-40B4-BE49-F238E27FC236}">
                <a16:creationId xmlns:a16="http://schemas.microsoft.com/office/drawing/2014/main" id="{049C22FF-E04F-5A0C-931F-344E5AA4BD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93" y="968946"/>
            <a:ext cx="6940839" cy="4704346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5B908C99-C379-072E-5928-7472BC813432}"/>
              </a:ext>
            </a:extLst>
          </p:cNvPr>
          <p:cNvSpPr txBox="1"/>
          <p:nvPr/>
        </p:nvSpPr>
        <p:spPr>
          <a:xfrm>
            <a:off x="-1285894" y="1142763"/>
            <a:ext cx="1215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JAR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B48D523-F394-3773-9DBD-39A5C636E750}"/>
              </a:ext>
            </a:extLst>
          </p:cNvPr>
          <p:cNvSpPr txBox="1"/>
          <p:nvPr/>
        </p:nvSpPr>
        <p:spPr>
          <a:xfrm rot="16200000">
            <a:off x="10220857" y="2757255"/>
            <a:ext cx="4972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ESPECIFICAÇÃO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EBD0860-6FDD-3068-3F94-418FB3A0C9E8}"/>
              </a:ext>
            </a:extLst>
          </p:cNvPr>
          <p:cNvSpPr txBox="1"/>
          <p:nvPr/>
        </p:nvSpPr>
        <p:spPr>
          <a:xfrm>
            <a:off x="-4548376" y="2431398"/>
            <a:ext cx="438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ptos" panose="020B0004020202020204" pitchFamily="34" charset="0"/>
                <a:cs typeface="Times New Roman" panose="02020603050405020304" pitchFamily="18" charset="0"/>
              </a:rPr>
              <a:t>Pode ser comparado a um zip, que complica em um único arquivo várias classes </a:t>
            </a:r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7FD811C-F927-A91C-3CBD-948B95FB0A38}"/>
              </a:ext>
            </a:extLst>
          </p:cNvPr>
          <p:cNvSpPr txBox="1"/>
          <p:nvPr/>
        </p:nvSpPr>
        <p:spPr>
          <a:xfrm rot="16200000">
            <a:off x="8681258" y="3013501"/>
            <a:ext cx="6190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SOLUÇÃO TÉCNICA</a:t>
            </a:r>
          </a:p>
        </p:txBody>
      </p:sp>
    </p:spTree>
    <p:extLst>
      <p:ext uri="{BB962C8B-B14F-4D97-AF65-F5344CB8AC3E}">
        <p14:creationId xmlns:p14="http://schemas.microsoft.com/office/powerpoint/2010/main" val="1958953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46071"/>
            <a:ext cx="1958111" cy="8592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4" y="1142763"/>
            <a:ext cx="1215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JAR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11B81FA-FFBE-DFE9-257E-4F4FECAC1EA1}"/>
              </a:ext>
            </a:extLst>
          </p:cNvPr>
          <p:cNvSpPr txBox="1"/>
          <p:nvPr/>
        </p:nvSpPr>
        <p:spPr>
          <a:xfrm rot="16200000">
            <a:off x="9171363" y="2757255"/>
            <a:ext cx="4972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ESPECIFICAÇÃO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2350A7B-4C7E-E72F-0300-FD501DBA579A}"/>
              </a:ext>
            </a:extLst>
          </p:cNvPr>
          <p:cNvSpPr txBox="1"/>
          <p:nvPr/>
        </p:nvSpPr>
        <p:spPr>
          <a:xfrm>
            <a:off x="380998" y="2431398"/>
            <a:ext cx="438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ptos" panose="020B0004020202020204" pitchFamily="34" charset="0"/>
                <a:cs typeface="Times New Roman" panose="02020603050405020304" pitchFamily="18" charset="0"/>
              </a:rPr>
              <a:t>Pode ser comparado a um zip, que complica em um único arquivo várias classes </a:t>
            </a:r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5DC4E7E-AC01-D546-87AE-DF66685C3DBD}"/>
              </a:ext>
            </a:extLst>
          </p:cNvPr>
          <p:cNvSpPr txBox="1"/>
          <p:nvPr/>
        </p:nvSpPr>
        <p:spPr>
          <a:xfrm>
            <a:off x="-4889741" y="3793124"/>
            <a:ext cx="438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Responsável por coletar e analisar dados operacionais e de desempenho da máquina.</a:t>
            </a:r>
            <a:endParaRPr lang="pt-BR" dirty="0"/>
          </a:p>
        </p:txBody>
      </p:sp>
      <p:pic>
        <p:nvPicPr>
          <p:cNvPr id="16" name="Imagem 15" descr="Interface gráfica do usuário&#10;&#10;Descrição gerada automaticamente">
            <a:extLst>
              <a:ext uri="{FF2B5EF4-FFF2-40B4-BE49-F238E27FC236}">
                <a16:creationId xmlns:a16="http://schemas.microsoft.com/office/drawing/2014/main" id="{D37498F6-1D1D-BAB7-DE73-D552712C9D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61624" y="4953921"/>
            <a:ext cx="2486025" cy="130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15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46071"/>
            <a:ext cx="1958111" cy="8592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4" y="1142763"/>
            <a:ext cx="1215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JAR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11B81FA-FFBE-DFE9-257E-4F4FECAC1EA1}"/>
              </a:ext>
            </a:extLst>
          </p:cNvPr>
          <p:cNvSpPr txBox="1"/>
          <p:nvPr/>
        </p:nvSpPr>
        <p:spPr>
          <a:xfrm rot="16200000">
            <a:off x="9171363" y="2757255"/>
            <a:ext cx="4972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ESPECIFICAÇÃO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2350A7B-4C7E-E72F-0300-FD501DBA579A}"/>
              </a:ext>
            </a:extLst>
          </p:cNvPr>
          <p:cNvSpPr txBox="1"/>
          <p:nvPr/>
        </p:nvSpPr>
        <p:spPr>
          <a:xfrm>
            <a:off x="380998" y="2431398"/>
            <a:ext cx="438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ptos" panose="020B0004020202020204" pitchFamily="34" charset="0"/>
                <a:cs typeface="Times New Roman" panose="02020603050405020304" pitchFamily="18" charset="0"/>
              </a:rPr>
              <a:t>Pode ser comparado a um zip, que complica em um único arquivo várias classes </a:t>
            </a:r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7C1B2F4-9F2F-A1A7-E706-5021BC01B6E1}"/>
              </a:ext>
            </a:extLst>
          </p:cNvPr>
          <p:cNvSpPr txBox="1"/>
          <p:nvPr/>
        </p:nvSpPr>
        <p:spPr>
          <a:xfrm>
            <a:off x="380999" y="3793124"/>
            <a:ext cx="438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Responsável por coletar e analisar dados operacionais e de desempenho da máquina.</a:t>
            </a:r>
            <a:endParaRPr lang="pt-BR" dirty="0"/>
          </a:p>
        </p:txBody>
      </p:sp>
      <p:pic>
        <p:nvPicPr>
          <p:cNvPr id="4" name="Imagem 3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058104C-AAF9-36A7-73FE-933771151C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16" y="4953921"/>
            <a:ext cx="2486025" cy="130746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37BBAFB-E4E5-4633-7A98-FEAF49FD6F67}"/>
              </a:ext>
            </a:extLst>
          </p:cNvPr>
          <p:cNvSpPr txBox="1"/>
          <p:nvPr/>
        </p:nvSpPr>
        <p:spPr>
          <a:xfrm>
            <a:off x="12409487" y="327823"/>
            <a:ext cx="5266429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 método de cadastramento deve inserir as informações dos componentes e os atributos de identificação da máquina.</a:t>
            </a:r>
          </a:p>
        </p:txBody>
      </p:sp>
      <p:pic>
        <p:nvPicPr>
          <p:cNvPr id="10" name="Imagem 9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541A6BC8-9168-B875-FE34-E8E257C11F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43290" y="1759588"/>
            <a:ext cx="1628775" cy="2266950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0FCDB523-ED23-DC2F-AD77-D81836A57EF5}"/>
              </a:ext>
            </a:extLst>
          </p:cNvPr>
          <p:cNvSpPr txBox="1"/>
          <p:nvPr/>
        </p:nvSpPr>
        <p:spPr>
          <a:xfrm>
            <a:off x="14544656" y="1873871"/>
            <a:ext cx="3623579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taxa de atualização dos registros da máquina utiliza a unidade de medida </a:t>
            </a:r>
            <a:r>
              <a:rPr lang="pt-BR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ms</a:t>
            </a: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(milissegundos) </a:t>
            </a:r>
          </a:p>
        </p:txBody>
      </p:sp>
    </p:spTree>
    <p:extLst>
      <p:ext uri="{BB962C8B-B14F-4D97-AF65-F5344CB8AC3E}">
        <p14:creationId xmlns:p14="http://schemas.microsoft.com/office/powerpoint/2010/main" val="3214278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46071"/>
            <a:ext cx="1958111" cy="8592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4" y="1142763"/>
            <a:ext cx="1215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JAR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11B81FA-FFBE-DFE9-257E-4F4FECAC1EA1}"/>
              </a:ext>
            </a:extLst>
          </p:cNvPr>
          <p:cNvSpPr txBox="1"/>
          <p:nvPr/>
        </p:nvSpPr>
        <p:spPr>
          <a:xfrm rot="16200000">
            <a:off x="9171363" y="2757255"/>
            <a:ext cx="4972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ESPECIFICAÇÃO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2350A7B-4C7E-E72F-0300-FD501DBA579A}"/>
              </a:ext>
            </a:extLst>
          </p:cNvPr>
          <p:cNvSpPr txBox="1"/>
          <p:nvPr/>
        </p:nvSpPr>
        <p:spPr>
          <a:xfrm>
            <a:off x="380998" y="2431398"/>
            <a:ext cx="438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ptos" panose="020B0004020202020204" pitchFamily="34" charset="0"/>
                <a:cs typeface="Times New Roman" panose="02020603050405020304" pitchFamily="18" charset="0"/>
              </a:rPr>
              <a:t>Pode ser comparado a um zip, que complica em um único arquivo várias classes </a:t>
            </a:r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7C1B2F4-9F2F-A1A7-E706-5021BC01B6E1}"/>
              </a:ext>
            </a:extLst>
          </p:cNvPr>
          <p:cNvSpPr txBox="1"/>
          <p:nvPr/>
        </p:nvSpPr>
        <p:spPr>
          <a:xfrm>
            <a:off x="380999" y="3793124"/>
            <a:ext cx="438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Responsável por coletar e analisar dados operacionais e de desempenho da máquina.</a:t>
            </a:r>
            <a:endParaRPr lang="pt-BR" dirty="0"/>
          </a:p>
        </p:txBody>
      </p:sp>
      <p:pic>
        <p:nvPicPr>
          <p:cNvPr id="4" name="Imagem 3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058104C-AAF9-36A7-73FE-933771151C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16" y="4953921"/>
            <a:ext cx="2486025" cy="130746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710E954-03D5-1BC4-B4A9-8FD018DA4509}"/>
              </a:ext>
            </a:extLst>
          </p:cNvPr>
          <p:cNvSpPr txBox="1"/>
          <p:nvPr/>
        </p:nvSpPr>
        <p:spPr>
          <a:xfrm>
            <a:off x="4732628" y="327823"/>
            <a:ext cx="5266429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 método de cadastramento deve inserir as informações dos componentes e os atributos de identificação da máquina.</a:t>
            </a:r>
          </a:p>
        </p:txBody>
      </p:sp>
      <p:pic>
        <p:nvPicPr>
          <p:cNvPr id="7" name="Imagem 6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6C3E3BD7-E456-6AA8-C4BF-54CAEC852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6431" y="1759588"/>
            <a:ext cx="1628775" cy="226695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D593F8D-8CC4-5EEA-C082-B7B7B3387D08}"/>
              </a:ext>
            </a:extLst>
          </p:cNvPr>
          <p:cNvSpPr txBox="1"/>
          <p:nvPr/>
        </p:nvSpPr>
        <p:spPr>
          <a:xfrm>
            <a:off x="6867797" y="1873871"/>
            <a:ext cx="3623579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taxa de atualização dos registros da máquina utiliza a unidade de medida </a:t>
            </a:r>
            <a:r>
              <a:rPr lang="pt-BR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ms</a:t>
            </a: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(milissegundos) 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8606B895-176B-5323-15A2-ABF1394F5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626480"/>
              </p:ext>
            </p:extLst>
          </p:nvPr>
        </p:nvGraphicFramePr>
        <p:xfrm>
          <a:off x="12439357" y="5244282"/>
          <a:ext cx="5758748" cy="11048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9348">
                  <a:extLst>
                    <a:ext uri="{9D8B030D-6E8A-4147-A177-3AD203B41FA5}">
                      <a16:colId xmlns:a16="http://schemas.microsoft.com/office/drawing/2014/main" val="23394500"/>
                    </a:ext>
                  </a:extLst>
                </a:gridCol>
                <a:gridCol w="1439348">
                  <a:extLst>
                    <a:ext uri="{9D8B030D-6E8A-4147-A177-3AD203B41FA5}">
                      <a16:colId xmlns:a16="http://schemas.microsoft.com/office/drawing/2014/main" val="2799403978"/>
                    </a:ext>
                  </a:extLst>
                </a:gridCol>
                <a:gridCol w="1440026">
                  <a:extLst>
                    <a:ext uri="{9D8B030D-6E8A-4147-A177-3AD203B41FA5}">
                      <a16:colId xmlns:a16="http://schemas.microsoft.com/office/drawing/2014/main" val="798207518"/>
                    </a:ext>
                  </a:extLst>
                </a:gridCol>
                <a:gridCol w="1440026">
                  <a:extLst>
                    <a:ext uri="{9D8B030D-6E8A-4147-A177-3AD203B41FA5}">
                      <a16:colId xmlns:a16="http://schemas.microsoft.com/office/drawing/2014/main" val="1104355155"/>
                    </a:ext>
                  </a:extLst>
                </a:gridCol>
              </a:tblGrid>
              <a:tr h="2762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215E99"/>
                          </a:highlight>
                        </a:rPr>
                        <a:t>Componente</a:t>
                      </a:r>
                      <a:endParaRPr lang="pt-BR" sz="1100" kern="100">
                        <a:effectLst/>
                        <a:highlight>
                          <a:srgbClr val="215E99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00B050"/>
                          </a:highlight>
                        </a:rPr>
                        <a:t>Ideal (%)</a:t>
                      </a:r>
                      <a:endParaRPr lang="pt-BR" sz="1100" kern="100" dirty="0">
                        <a:effectLst/>
                        <a:highlight>
                          <a:srgbClr val="00B05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FF00"/>
                          </a:highlight>
                        </a:rPr>
                        <a:t>Alerta (%)</a:t>
                      </a:r>
                      <a:endParaRPr lang="pt-BR" sz="11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0000"/>
                          </a:highlight>
                        </a:rPr>
                        <a:t>Crítico (%)</a:t>
                      </a:r>
                      <a:endParaRPr lang="pt-BR" sz="1100" kern="100">
                        <a:effectLst/>
                        <a:highlight>
                          <a:srgbClr val="FF00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7660943"/>
                  </a:ext>
                </a:extLst>
              </a:tr>
              <a:tr h="2762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215E99"/>
                          </a:highlight>
                        </a:rPr>
                        <a:t>CPU</a:t>
                      </a:r>
                      <a:endParaRPr lang="pt-BR" sz="1100" kern="100">
                        <a:effectLst/>
                        <a:highlight>
                          <a:srgbClr val="215E99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00B050"/>
                          </a:highlight>
                        </a:rPr>
                        <a:t>Até 60</a:t>
                      </a:r>
                      <a:endParaRPr lang="pt-BR" sz="1100" kern="100" dirty="0">
                        <a:effectLst/>
                        <a:highlight>
                          <a:srgbClr val="00B05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FF00"/>
                          </a:highlight>
                        </a:rPr>
                        <a:t>Entre 61 e 80</a:t>
                      </a:r>
                      <a:endParaRPr lang="pt-BR" sz="11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0000"/>
                          </a:highlight>
                        </a:rPr>
                        <a:t>Maior que 80</a:t>
                      </a:r>
                      <a:endParaRPr lang="pt-BR" sz="1100" kern="100">
                        <a:effectLst/>
                        <a:highlight>
                          <a:srgbClr val="FF00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78329009"/>
                  </a:ext>
                </a:extLst>
              </a:tr>
              <a:tr h="2762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215E99"/>
                          </a:highlight>
                        </a:rPr>
                        <a:t>Memória</a:t>
                      </a:r>
                      <a:endParaRPr lang="pt-BR" sz="1100" kern="100">
                        <a:effectLst/>
                        <a:highlight>
                          <a:srgbClr val="215E99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00B050"/>
                          </a:highlight>
                        </a:rPr>
                        <a:t>Até 74</a:t>
                      </a:r>
                      <a:endParaRPr lang="pt-BR" sz="1100" kern="100" dirty="0">
                        <a:effectLst/>
                        <a:highlight>
                          <a:srgbClr val="00B05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FF00"/>
                          </a:highlight>
                        </a:rPr>
                        <a:t>Entre 75 e 90</a:t>
                      </a:r>
                      <a:endParaRPr lang="pt-BR" sz="11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0000"/>
                          </a:highlight>
                        </a:rPr>
                        <a:t>Maior que 90</a:t>
                      </a:r>
                      <a:endParaRPr lang="pt-BR" sz="1100" kern="100">
                        <a:effectLst/>
                        <a:highlight>
                          <a:srgbClr val="FF00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0447798"/>
                  </a:ext>
                </a:extLst>
              </a:tr>
              <a:tr h="2762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215E99"/>
                          </a:highlight>
                        </a:rPr>
                        <a:t>Disco</a:t>
                      </a:r>
                      <a:endParaRPr lang="pt-BR" sz="1100" kern="100">
                        <a:effectLst/>
                        <a:highlight>
                          <a:srgbClr val="215E99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00B050"/>
                          </a:highlight>
                        </a:rPr>
                        <a:t>Até 30</a:t>
                      </a:r>
                      <a:endParaRPr lang="pt-BR" sz="1100" kern="100" dirty="0">
                        <a:effectLst/>
                        <a:highlight>
                          <a:srgbClr val="00B05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FF00"/>
                          </a:highlight>
                        </a:rPr>
                        <a:t>Entre 31 e 60</a:t>
                      </a:r>
                      <a:endParaRPr lang="pt-BR" sz="11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FF0000"/>
                          </a:highlight>
                        </a:rPr>
                        <a:t>Maior que 60</a:t>
                      </a:r>
                      <a:endParaRPr lang="pt-BR" sz="1100" kern="100" dirty="0">
                        <a:effectLst/>
                        <a:highlight>
                          <a:srgbClr val="FF00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4680073"/>
                  </a:ext>
                </a:extLst>
              </a:tr>
            </a:tbl>
          </a:graphicData>
        </a:graphic>
      </p:graphicFrame>
      <p:sp>
        <p:nvSpPr>
          <p:cNvPr id="13" name="CaixaDeTexto 12">
            <a:extLst>
              <a:ext uri="{FF2B5EF4-FFF2-40B4-BE49-F238E27FC236}">
                <a16:creationId xmlns:a16="http://schemas.microsoft.com/office/drawing/2014/main" id="{63822B13-673E-B5D2-71B1-065335624C61}"/>
              </a:ext>
            </a:extLst>
          </p:cNvPr>
          <p:cNvSpPr txBox="1"/>
          <p:nvPr/>
        </p:nvSpPr>
        <p:spPr>
          <a:xfrm>
            <a:off x="12409488" y="4252985"/>
            <a:ext cx="6618116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 software deve realizar o monitoramento contínuo dos recursos utilizados por cada componente da máquina </a:t>
            </a:r>
          </a:p>
        </p:txBody>
      </p:sp>
    </p:spTree>
    <p:extLst>
      <p:ext uri="{BB962C8B-B14F-4D97-AF65-F5344CB8AC3E}">
        <p14:creationId xmlns:p14="http://schemas.microsoft.com/office/powerpoint/2010/main" val="204591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46071"/>
            <a:ext cx="1958111" cy="8592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4" y="1142763"/>
            <a:ext cx="1215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JAR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11B81FA-FFBE-DFE9-257E-4F4FECAC1EA1}"/>
              </a:ext>
            </a:extLst>
          </p:cNvPr>
          <p:cNvSpPr txBox="1"/>
          <p:nvPr/>
        </p:nvSpPr>
        <p:spPr>
          <a:xfrm rot="16200000">
            <a:off x="9171363" y="2757255"/>
            <a:ext cx="4972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ESPECIFICAÇÃO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20433E5-2877-A5C5-A770-4BE4A6FA8EB3}"/>
              </a:ext>
            </a:extLst>
          </p:cNvPr>
          <p:cNvSpPr txBox="1"/>
          <p:nvPr/>
        </p:nvSpPr>
        <p:spPr>
          <a:xfrm>
            <a:off x="380999" y="3793124"/>
            <a:ext cx="438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Responsável por coletar e analisar dados operacionais e de desempenho da máquina.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2350A7B-4C7E-E72F-0300-FD501DBA579A}"/>
              </a:ext>
            </a:extLst>
          </p:cNvPr>
          <p:cNvSpPr txBox="1"/>
          <p:nvPr/>
        </p:nvSpPr>
        <p:spPr>
          <a:xfrm>
            <a:off x="380998" y="2431398"/>
            <a:ext cx="438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ptos" panose="020B0004020202020204" pitchFamily="34" charset="0"/>
                <a:cs typeface="Times New Roman" panose="02020603050405020304" pitchFamily="18" charset="0"/>
              </a:rPr>
              <a:t>Pode ser comparado a um zip, que complica em um único arquivo várias classes </a:t>
            </a:r>
            <a:endParaRPr lang="pt-BR" dirty="0"/>
          </a:p>
        </p:txBody>
      </p:sp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02ECC2EB-3879-1B6E-DA6C-FF182D584791}"/>
              </a:ext>
            </a:extLst>
          </p:cNvPr>
          <p:cNvGraphicFramePr>
            <a:graphicFrameLocks noGrp="1"/>
          </p:cNvGraphicFramePr>
          <p:nvPr/>
        </p:nvGraphicFramePr>
        <p:xfrm>
          <a:off x="4762497" y="5244282"/>
          <a:ext cx="5758748" cy="11048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9348">
                  <a:extLst>
                    <a:ext uri="{9D8B030D-6E8A-4147-A177-3AD203B41FA5}">
                      <a16:colId xmlns:a16="http://schemas.microsoft.com/office/drawing/2014/main" val="23394500"/>
                    </a:ext>
                  </a:extLst>
                </a:gridCol>
                <a:gridCol w="1439348">
                  <a:extLst>
                    <a:ext uri="{9D8B030D-6E8A-4147-A177-3AD203B41FA5}">
                      <a16:colId xmlns:a16="http://schemas.microsoft.com/office/drawing/2014/main" val="2799403978"/>
                    </a:ext>
                  </a:extLst>
                </a:gridCol>
                <a:gridCol w="1440026">
                  <a:extLst>
                    <a:ext uri="{9D8B030D-6E8A-4147-A177-3AD203B41FA5}">
                      <a16:colId xmlns:a16="http://schemas.microsoft.com/office/drawing/2014/main" val="798207518"/>
                    </a:ext>
                  </a:extLst>
                </a:gridCol>
                <a:gridCol w="1440026">
                  <a:extLst>
                    <a:ext uri="{9D8B030D-6E8A-4147-A177-3AD203B41FA5}">
                      <a16:colId xmlns:a16="http://schemas.microsoft.com/office/drawing/2014/main" val="1104355155"/>
                    </a:ext>
                  </a:extLst>
                </a:gridCol>
              </a:tblGrid>
              <a:tr h="2762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215E99"/>
                          </a:highlight>
                        </a:rPr>
                        <a:t>Componente</a:t>
                      </a:r>
                      <a:endParaRPr lang="pt-BR" sz="1100" kern="100">
                        <a:effectLst/>
                        <a:highlight>
                          <a:srgbClr val="215E99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00B050"/>
                          </a:highlight>
                        </a:rPr>
                        <a:t>Ideal (%)</a:t>
                      </a:r>
                      <a:endParaRPr lang="pt-BR" sz="1100" kern="100" dirty="0">
                        <a:effectLst/>
                        <a:highlight>
                          <a:srgbClr val="00B05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FF00"/>
                          </a:highlight>
                        </a:rPr>
                        <a:t>Alerta (%)</a:t>
                      </a:r>
                      <a:endParaRPr lang="pt-BR" sz="11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0000"/>
                          </a:highlight>
                        </a:rPr>
                        <a:t>Crítico (%)</a:t>
                      </a:r>
                      <a:endParaRPr lang="pt-BR" sz="1100" kern="100">
                        <a:effectLst/>
                        <a:highlight>
                          <a:srgbClr val="FF00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7660943"/>
                  </a:ext>
                </a:extLst>
              </a:tr>
              <a:tr h="2762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215E99"/>
                          </a:highlight>
                        </a:rPr>
                        <a:t>CPU</a:t>
                      </a:r>
                      <a:endParaRPr lang="pt-BR" sz="1100" kern="100">
                        <a:effectLst/>
                        <a:highlight>
                          <a:srgbClr val="215E99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00B050"/>
                          </a:highlight>
                        </a:rPr>
                        <a:t>Até 60</a:t>
                      </a:r>
                      <a:endParaRPr lang="pt-BR" sz="1100" kern="100" dirty="0">
                        <a:effectLst/>
                        <a:highlight>
                          <a:srgbClr val="00B05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FF00"/>
                          </a:highlight>
                        </a:rPr>
                        <a:t>Entre 61 e 80</a:t>
                      </a:r>
                      <a:endParaRPr lang="pt-BR" sz="11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0000"/>
                          </a:highlight>
                        </a:rPr>
                        <a:t>Maior que 80</a:t>
                      </a:r>
                      <a:endParaRPr lang="pt-BR" sz="1100" kern="100">
                        <a:effectLst/>
                        <a:highlight>
                          <a:srgbClr val="FF00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78329009"/>
                  </a:ext>
                </a:extLst>
              </a:tr>
              <a:tr h="2762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215E99"/>
                          </a:highlight>
                        </a:rPr>
                        <a:t>Memória</a:t>
                      </a:r>
                      <a:endParaRPr lang="pt-BR" sz="1100" kern="100">
                        <a:effectLst/>
                        <a:highlight>
                          <a:srgbClr val="215E99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00B050"/>
                          </a:highlight>
                        </a:rPr>
                        <a:t>Até 74</a:t>
                      </a:r>
                      <a:endParaRPr lang="pt-BR" sz="1100" kern="100" dirty="0">
                        <a:effectLst/>
                        <a:highlight>
                          <a:srgbClr val="00B05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FF00"/>
                          </a:highlight>
                        </a:rPr>
                        <a:t>Entre 75 e 90</a:t>
                      </a:r>
                      <a:endParaRPr lang="pt-BR" sz="11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0000"/>
                          </a:highlight>
                        </a:rPr>
                        <a:t>Maior que 90</a:t>
                      </a:r>
                      <a:endParaRPr lang="pt-BR" sz="1100" kern="100">
                        <a:effectLst/>
                        <a:highlight>
                          <a:srgbClr val="FF00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0447798"/>
                  </a:ext>
                </a:extLst>
              </a:tr>
              <a:tr h="2762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215E99"/>
                          </a:highlight>
                        </a:rPr>
                        <a:t>Disco</a:t>
                      </a:r>
                      <a:endParaRPr lang="pt-BR" sz="1100" kern="100">
                        <a:effectLst/>
                        <a:highlight>
                          <a:srgbClr val="215E99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00B050"/>
                          </a:highlight>
                        </a:rPr>
                        <a:t>Até 30</a:t>
                      </a:r>
                      <a:endParaRPr lang="pt-BR" sz="1100" kern="100" dirty="0">
                        <a:effectLst/>
                        <a:highlight>
                          <a:srgbClr val="00B05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>
                          <a:effectLst/>
                          <a:highlight>
                            <a:srgbClr val="FFFF00"/>
                          </a:highlight>
                        </a:rPr>
                        <a:t>Entre 31 e 60</a:t>
                      </a:r>
                      <a:endParaRPr lang="pt-BR" sz="11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100" kern="100" dirty="0">
                          <a:effectLst/>
                          <a:highlight>
                            <a:srgbClr val="FF0000"/>
                          </a:highlight>
                        </a:rPr>
                        <a:t>Maior que 60</a:t>
                      </a:r>
                      <a:endParaRPr lang="pt-BR" sz="1100" kern="100" dirty="0">
                        <a:effectLst/>
                        <a:highlight>
                          <a:srgbClr val="FF00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4680073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9501750E-8A55-72F1-B150-3170D23BA71B}"/>
              </a:ext>
            </a:extLst>
          </p:cNvPr>
          <p:cNvSpPr txBox="1"/>
          <p:nvPr/>
        </p:nvSpPr>
        <p:spPr>
          <a:xfrm>
            <a:off x="4732628" y="327823"/>
            <a:ext cx="5266429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 método de cadastramento deve inserir as informações dos componentes e os atributos de identificação da máquina.</a:t>
            </a:r>
          </a:p>
        </p:txBody>
      </p:sp>
      <p:pic>
        <p:nvPicPr>
          <p:cNvPr id="9" name="Imagem 8" descr="Interface gráfica do usuário&#10;&#10;Descrição gerada automaticamente">
            <a:extLst>
              <a:ext uri="{FF2B5EF4-FFF2-40B4-BE49-F238E27FC236}">
                <a16:creationId xmlns:a16="http://schemas.microsoft.com/office/drawing/2014/main" id="{07C7EFF3-0402-862C-E59C-DA5AB91007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16" y="4953921"/>
            <a:ext cx="2486025" cy="1307465"/>
          </a:xfrm>
          <a:prstGeom prst="rect">
            <a:avLst/>
          </a:prstGeom>
        </p:spPr>
      </p:pic>
      <p:pic>
        <p:nvPicPr>
          <p:cNvPr id="10" name="Imagem 9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FB8726E9-10D8-8A49-33A3-8B5220389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6431" y="1759588"/>
            <a:ext cx="1628775" cy="2266950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513A3AF4-3724-D517-38AD-15E412F22F50}"/>
              </a:ext>
            </a:extLst>
          </p:cNvPr>
          <p:cNvSpPr txBox="1"/>
          <p:nvPr/>
        </p:nvSpPr>
        <p:spPr>
          <a:xfrm>
            <a:off x="6867797" y="1873871"/>
            <a:ext cx="3623579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taxa de atualização dos registros da máquina utiliza a unidade de medida </a:t>
            </a:r>
            <a:r>
              <a:rPr lang="pt-BR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ms</a:t>
            </a: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(milissegundos) 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A24324E-17A7-D8E0-6411-5FA3FDAEB567}"/>
              </a:ext>
            </a:extLst>
          </p:cNvPr>
          <p:cNvSpPr txBox="1"/>
          <p:nvPr/>
        </p:nvSpPr>
        <p:spPr>
          <a:xfrm>
            <a:off x="4732628" y="4252985"/>
            <a:ext cx="6618116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 software deve realizar o monitoramento contínuo dos recursos utilizados por cada componente da máquina 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AFBCE01-4D31-49A7-780B-77C7A4ED617F}"/>
              </a:ext>
            </a:extLst>
          </p:cNvPr>
          <p:cNvSpPr txBox="1"/>
          <p:nvPr/>
        </p:nvSpPr>
        <p:spPr>
          <a:xfrm>
            <a:off x="-4072526" y="1142763"/>
            <a:ext cx="3886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378087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73759"/>
            <a:ext cx="4628695" cy="58238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4" y="1142763"/>
            <a:ext cx="3886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DASHBOARD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11B81FA-FFBE-DFE9-257E-4F4FECAC1EA1}"/>
              </a:ext>
            </a:extLst>
          </p:cNvPr>
          <p:cNvSpPr txBox="1"/>
          <p:nvPr/>
        </p:nvSpPr>
        <p:spPr>
          <a:xfrm rot="16200000">
            <a:off x="9887270" y="3013501"/>
            <a:ext cx="3778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WIREFRAME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CB24B1CB-DA0B-AF94-3DC4-9FDB05C0F5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03"/>
          <a:stretch/>
        </p:blipFill>
        <p:spPr>
          <a:xfrm>
            <a:off x="1689895" y="2258516"/>
            <a:ext cx="8812210" cy="424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323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3343244"/>
            <a:ext cx="4110624" cy="6507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952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Arthur </a:t>
            </a:r>
            <a:r>
              <a:rPr lang="pt-BR" dirty="0" err="1"/>
              <a:t>Wolfresgrun</a:t>
            </a:r>
            <a:r>
              <a:rPr lang="pt-BR" dirty="0"/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641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382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3419444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6EF17531-0F11-7BE6-57F4-1BF0D01BE0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5" r="946" b="1043"/>
          <a:stretch/>
        </p:blipFill>
        <p:spPr>
          <a:xfrm>
            <a:off x="1689895" y="2258516"/>
            <a:ext cx="8679508" cy="4240606"/>
          </a:xfrm>
          <a:prstGeom prst="rect">
            <a:avLst/>
          </a:prstGeom>
        </p:spPr>
      </p:pic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73759"/>
            <a:ext cx="4628695" cy="58238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4" y="1142763"/>
            <a:ext cx="3886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DASHBOARD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11B81FA-FFBE-DFE9-257E-4F4FECAC1EA1}"/>
              </a:ext>
            </a:extLst>
          </p:cNvPr>
          <p:cNvSpPr txBox="1"/>
          <p:nvPr/>
        </p:nvSpPr>
        <p:spPr>
          <a:xfrm rot="16200000">
            <a:off x="9887270" y="3013501"/>
            <a:ext cx="3778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WIREFRAME</a:t>
            </a:r>
          </a:p>
        </p:txBody>
      </p:sp>
    </p:spTree>
    <p:extLst>
      <p:ext uri="{BB962C8B-B14F-4D97-AF65-F5344CB8AC3E}">
        <p14:creationId xmlns:p14="http://schemas.microsoft.com/office/powerpoint/2010/main" val="15329487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99CF28C-83A6-2239-9FEC-D73BEA4C81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3" r="519" b="1743"/>
          <a:stretch/>
        </p:blipFill>
        <p:spPr>
          <a:xfrm>
            <a:off x="1276757" y="2258516"/>
            <a:ext cx="9505783" cy="4370887"/>
          </a:xfrm>
          <a:prstGeom prst="rect">
            <a:avLst/>
          </a:prstGeom>
        </p:spPr>
      </p:pic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73759"/>
            <a:ext cx="4628695" cy="58238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4" y="1142763"/>
            <a:ext cx="3886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DASHBOARD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11B81FA-FFBE-DFE9-257E-4F4FECAC1EA1}"/>
              </a:ext>
            </a:extLst>
          </p:cNvPr>
          <p:cNvSpPr txBox="1"/>
          <p:nvPr/>
        </p:nvSpPr>
        <p:spPr>
          <a:xfrm rot="16200000">
            <a:off x="9887270" y="3013501"/>
            <a:ext cx="3778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WIREFRAME</a:t>
            </a:r>
          </a:p>
        </p:txBody>
      </p:sp>
    </p:spTree>
    <p:extLst>
      <p:ext uri="{BB962C8B-B14F-4D97-AF65-F5344CB8AC3E}">
        <p14:creationId xmlns:p14="http://schemas.microsoft.com/office/powerpoint/2010/main" val="23551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6BA8D94B-C6DE-93E0-29FF-59160AFD1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114" y="0"/>
            <a:ext cx="7621680" cy="685800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innerShdw blurRad="1270000" dist="2540000">
              <a:prstClr val="black">
                <a:alpha val="50000"/>
              </a:prstClr>
            </a:innerShdw>
          </a:effectLst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9C277599-AC2B-DE6B-E9A6-2AF578652E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5676"/>
          <a:stretch/>
        </p:blipFill>
        <p:spPr>
          <a:xfrm>
            <a:off x="0" y="5110"/>
            <a:ext cx="4839419" cy="6858000"/>
          </a:xfrm>
          <a:prstGeom prst="rect">
            <a:avLst/>
          </a:prstGeom>
        </p:spPr>
      </p:pic>
      <p:sp>
        <p:nvSpPr>
          <p:cNvPr id="4" name="Forma Livre: Forma 3">
            <a:extLst>
              <a:ext uri="{FF2B5EF4-FFF2-40B4-BE49-F238E27FC236}">
                <a16:creationId xmlns:a16="http://schemas.microsoft.com/office/drawing/2014/main" id="{EEC8D0BD-0D49-3AA1-EC87-88C8718A9E40}"/>
              </a:ext>
            </a:extLst>
          </p:cNvPr>
          <p:cNvSpPr/>
          <p:nvPr/>
        </p:nvSpPr>
        <p:spPr>
          <a:xfrm rot="2700000">
            <a:off x="223003" y="-2038320"/>
            <a:ext cx="3780927" cy="5196742"/>
          </a:xfrm>
          <a:custGeom>
            <a:avLst/>
            <a:gdLst>
              <a:gd name="connsiteX0" fmla="*/ 0 w 3780927"/>
              <a:gd name="connsiteY0" fmla="*/ 3696800 h 5196742"/>
              <a:gd name="connsiteX1" fmla="*/ 3696800 w 3780927"/>
              <a:gd name="connsiteY1" fmla="*/ 0 h 5196742"/>
              <a:gd name="connsiteX2" fmla="*/ 3705408 w 3780927"/>
              <a:gd name="connsiteY2" fmla="*/ 17869 h 5196742"/>
              <a:gd name="connsiteX3" fmla="*/ 3780927 w 3780927"/>
              <a:gd name="connsiteY3" fmla="*/ 391928 h 5196742"/>
              <a:gd name="connsiteX4" fmla="*/ 3780927 w 3780927"/>
              <a:gd name="connsiteY4" fmla="*/ 4235756 h 5196742"/>
              <a:gd name="connsiteX5" fmla="*/ 2819941 w 3780927"/>
              <a:gd name="connsiteY5" fmla="*/ 5196742 h 5196742"/>
              <a:gd name="connsiteX6" fmla="*/ 1499942 w 3780927"/>
              <a:gd name="connsiteY6" fmla="*/ 5196742 h 519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80927" h="5196742">
                <a:moveTo>
                  <a:pt x="0" y="3696800"/>
                </a:moveTo>
                <a:lnTo>
                  <a:pt x="3696800" y="0"/>
                </a:lnTo>
                <a:lnTo>
                  <a:pt x="3705408" y="17869"/>
                </a:lnTo>
                <a:cubicBezTo>
                  <a:pt x="3754037" y="132839"/>
                  <a:pt x="3780927" y="259244"/>
                  <a:pt x="3780927" y="391928"/>
                </a:cubicBezTo>
                <a:lnTo>
                  <a:pt x="3780927" y="4235756"/>
                </a:lnTo>
                <a:cubicBezTo>
                  <a:pt x="3780927" y="4766494"/>
                  <a:pt x="3350679" y="5196742"/>
                  <a:pt x="2819941" y="5196742"/>
                </a:cubicBezTo>
                <a:lnTo>
                  <a:pt x="1499942" y="5196742"/>
                </a:lnTo>
                <a:close/>
              </a:path>
            </a:pathLst>
          </a:cu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46071"/>
            <a:ext cx="1958111" cy="8592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11B81FA-FFBE-DFE9-257E-4F4FECAC1EA1}"/>
              </a:ext>
            </a:extLst>
          </p:cNvPr>
          <p:cNvSpPr txBox="1"/>
          <p:nvPr/>
        </p:nvSpPr>
        <p:spPr>
          <a:xfrm rot="16200000">
            <a:off x="9219877" y="3013501"/>
            <a:ext cx="51068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DEMONSTRAÇÃO</a:t>
            </a:r>
          </a:p>
        </p:txBody>
      </p:sp>
      <p:pic>
        <p:nvPicPr>
          <p:cNvPr id="2050" name="Picture 2" descr="Amazon Web Services (AWS) | OpenText">
            <a:extLst>
              <a:ext uri="{FF2B5EF4-FFF2-40B4-BE49-F238E27FC236}">
                <a16:creationId xmlns:a16="http://schemas.microsoft.com/office/drawing/2014/main" id="{5F833813-D6FA-4E31-38DA-4B2E3B890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693" y="2403253"/>
            <a:ext cx="925586" cy="609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Java Logo and symbol, meaning, history, sign.">
            <a:extLst>
              <a:ext uri="{FF2B5EF4-FFF2-40B4-BE49-F238E27FC236}">
                <a16:creationId xmlns:a16="http://schemas.microsoft.com/office/drawing/2014/main" id="{941CCD12-E8D6-9D85-37C4-0351966EB7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0" r="35050"/>
          <a:stretch/>
        </p:blipFill>
        <p:spPr bwMode="auto">
          <a:xfrm>
            <a:off x="384398" y="1175956"/>
            <a:ext cx="742262" cy="131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91A25D6-77B1-987E-43AF-27338E065E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8" t="10289" r="6957" b="10819"/>
          <a:stretch/>
        </p:blipFill>
        <p:spPr bwMode="auto">
          <a:xfrm>
            <a:off x="2089807" y="1175956"/>
            <a:ext cx="1002992" cy="91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83B62671-7FE8-6919-D316-EBBFF6FB0D4C}"/>
              </a:ext>
            </a:extLst>
          </p:cNvPr>
          <p:cNvSpPr txBox="1"/>
          <p:nvPr/>
        </p:nvSpPr>
        <p:spPr>
          <a:xfrm rot="16200000">
            <a:off x="10763485" y="3013501"/>
            <a:ext cx="3908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CONCLUSÃO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95B5062F-FA5D-FD56-16F5-442E27817018}"/>
              </a:ext>
            </a:extLst>
          </p:cNvPr>
          <p:cNvSpPr txBox="1"/>
          <p:nvPr/>
        </p:nvSpPr>
        <p:spPr>
          <a:xfrm>
            <a:off x="-5972811" y="1158256"/>
            <a:ext cx="5833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PRÓXIMOS PASSOS</a:t>
            </a:r>
          </a:p>
        </p:txBody>
      </p:sp>
    </p:spTree>
    <p:extLst>
      <p:ext uri="{BB962C8B-B14F-4D97-AF65-F5344CB8AC3E}">
        <p14:creationId xmlns:p14="http://schemas.microsoft.com/office/powerpoint/2010/main" val="249337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58BAA996-BA83-75E5-C698-9D9F8B41C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BB76C74-C2C3-1A0B-841C-1F2C09C9E929}"/>
              </a:ext>
            </a:extLst>
          </p:cNvPr>
          <p:cNvSpPr txBox="1"/>
          <p:nvPr/>
        </p:nvSpPr>
        <p:spPr>
          <a:xfrm rot="16200000">
            <a:off x="9822452" y="3013501"/>
            <a:ext cx="3908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CONCLUSÃO</a:t>
            </a:r>
          </a:p>
        </p:txBody>
      </p:sp>
      <p:pic>
        <p:nvPicPr>
          <p:cNvPr id="3" name="Imagem 2" descr="Imagem em preto e branco&#10;&#10;Descrição gerada automaticamente">
            <a:extLst>
              <a:ext uri="{FF2B5EF4-FFF2-40B4-BE49-F238E27FC236}">
                <a16:creationId xmlns:a16="http://schemas.microsoft.com/office/drawing/2014/main" id="{A2FDD0FE-5C5B-4E8F-F62F-32EA24FA2B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D90DF88-2B17-E47B-6647-A02069D10834}"/>
              </a:ext>
            </a:extLst>
          </p:cNvPr>
          <p:cNvSpPr/>
          <p:nvPr/>
        </p:nvSpPr>
        <p:spPr>
          <a:xfrm>
            <a:off x="0" y="2078307"/>
            <a:ext cx="6096000" cy="55244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9DF4F7C-3C4A-5873-DAF5-8BE2924557AB}"/>
              </a:ext>
            </a:extLst>
          </p:cNvPr>
          <p:cNvSpPr txBox="1"/>
          <p:nvPr/>
        </p:nvSpPr>
        <p:spPr>
          <a:xfrm>
            <a:off x="262491" y="1158256"/>
            <a:ext cx="5833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PRÓXIMOS PASSOS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6C29B43-5B29-988B-131A-195476CC59FA}"/>
              </a:ext>
            </a:extLst>
          </p:cNvPr>
          <p:cNvSpPr txBox="1"/>
          <p:nvPr/>
        </p:nvSpPr>
        <p:spPr>
          <a:xfrm>
            <a:off x="262491" y="2376980"/>
            <a:ext cx="58335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Ligação das dashboards ao banco de dados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Alertas para usuários através do slack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Geração de logs e envio ao banco de dados</a:t>
            </a:r>
          </a:p>
          <a:p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421733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332659" y="2994446"/>
            <a:ext cx="636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LIÇÕES APRENDIDAS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2" y="1801369"/>
            <a:ext cx="7970809" cy="105851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682431" y="1055181"/>
            <a:ext cx="7288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O  QUE      TEM NA LISYNC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496AA42-06A9-E771-50AD-413DADF0F043}"/>
              </a:ext>
            </a:extLst>
          </p:cNvPr>
          <p:cNvSpPr txBox="1"/>
          <p:nvPr/>
        </p:nvSpPr>
        <p:spPr>
          <a:xfrm>
            <a:off x="553035" y="2190091"/>
            <a:ext cx="63394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Atrasos ou faltas nas reuniões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Notificamos previamente os participantes e estabelecemos dias e horários fixos para reuniões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r>
              <a:rPr lang="pt-BR" sz="2800" b="1" dirty="0"/>
              <a:t>Falta de ensaios para apresentação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Agendamos no calendário 3 dias para nos preparamos</a:t>
            </a:r>
          </a:p>
          <a:p>
            <a:endParaRPr lang="pt-BR" sz="28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1583D1C-E878-9374-461F-393EDE053A09}"/>
              </a:ext>
            </a:extLst>
          </p:cNvPr>
          <p:cNvSpPr txBox="1"/>
          <p:nvPr/>
        </p:nvSpPr>
        <p:spPr>
          <a:xfrm rot="18617222">
            <a:off x="2410774" y="1020874"/>
            <a:ext cx="1470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NÃO</a:t>
            </a:r>
          </a:p>
        </p:txBody>
      </p:sp>
    </p:spTree>
    <p:extLst>
      <p:ext uri="{BB962C8B-B14F-4D97-AF65-F5344CB8AC3E}">
        <p14:creationId xmlns:p14="http://schemas.microsoft.com/office/powerpoint/2010/main" val="563948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332659" y="2994446"/>
            <a:ext cx="636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LIÇÕES APRENDIDAS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04243"/>
            <a:ext cx="7475000" cy="102978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496AA42-06A9-E771-50AD-413DADF0F043}"/>
              </a:ext>
            </a:extLst>
          </p:cNvPr>
          <p:cNvSpPr txBox="1"/>
          <p:nvPr/>
        </p:nvSpPr>
        <p:spPr>
          <a:xfrm>
            <a:off x="485979" y="2190091"/>
            <a:ext cx="561002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Alinhamento com o grupo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Existe um grande entrosamento entre o time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r>
              <a:rPr lang="pt-BR" sz="2800" b="1" dirty="0"/>
              <a:t>Organização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Temos planejamento dos pontos mais relevantes a serem discutidos nas reuniões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E823762-85ED-9D31-FC15-131A9AF0F1DB}"/>
              </a:ext>
            </a:extLst>
          </p:cNvPr>
          <p:cNvSpPr txBox="1"/>
          <p:nvPr/>
        </p:nvSpPr>
        <p:spPr>
          <a:xfrm>
            <a:off x="6246066" y="3052367"/>
            <a:ext cx="470237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/>
              <a:t>Participação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Oferecemos um </a:t>
            </a:r>
          </a:p>
          <a:p>
            <a:r>
              <a:rPr lang="pt-BR" sz="2800" dirty="0"/>
              <a:t>ambiente seguro e acolhedor</a:t>
            </a:r>
          </a:p>
          <a:p>
            <a:r>
              <a:rPr lang="pt-BR" sz="2800" dirty="0"/>
              <a:t>para que todos possam </a:t>
            </a:r>
          </a:p>
          <a:p>
            <a:r>
              <a:rPr lang="pt-BR" sz="2800" dirty="0"/>
              <a:t>ser ouvidos sem julgamentos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C7943A7-F390-4884-6C7C-05F36AFAF750}"/>
              </a:ext>
            </a:extLst>
          </p:cNvPr>
          <p:cNvSpPr txBox="1"/>
          <p:nvPr/>
        </p:nvSpPr>
        <p:spPr>
          <a:xfrm rot="19443335">
            <a:off x="5360623" y="-1418810"/>
            <a:ext cx="1470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NÃO</a:t>
            </a: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8AB21DE6-A95C-CB70-D952-47001D5C97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21520" y="2376980"/>
            <a:ext cx="4949794" cy="1647353"/>
          </a:xfrm>
          <a:prstGeom prst="rect">
            <a:avLst/>
          </a:prstGeom>
        </p:spPr>
      </p:pic>
      <p:pic>
        <p:nvPicPr>
          <p:cNvPr id="9" name="Imagem 8" descr="https://cdn.greatpages.com.br/www.elera.io/1687223889/imagens/desktop/6836438.png">
            <a:extLst>
              <a:ext uri="{FF2B5EF4-FFF2-40B4-BE49-F238E27FC236}">
                <a16:creationId xmlns:a16="http://schemas.microsoft.com/office/drawing/2014/main" id="{7735F725-9903-1C40-534F-E115ABA0AA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18537" y="2644163"/>
            <a:ext cx="4552191" cy="1284435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5EA5F96-A856-F2E5-00B1-0822CF60E8E9}"/>
              </a:ext>
            </a:extLst>
          </p:cNvPr>
          <p:cNvSpPr txBox="1"/>
          <p:nvPr/>
        </p:nvSpPr>
        <p:spPr>
          <a:xfrm rot="16200000">
            <a:off x="10614154" y="3013501"/>
            <a:ext cx="4006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APOIADORES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6A54AFD-DF4E-F976-823E-0FDD06C7F4B0}"/>
              </a:ext>
            </a:extLst>
          </p:cNvPr>
          <p:cNvSpPr txBox="1"/>
          <p:nvPr/>
        </p:nvSpPr>
        <p:spPr>
          <a:xfrm>
            <a:off x="682431" y="1055181"/>
            <a:ext cx="67925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O  QUE  TEM NA LISYNC</a:t>
            </a:r>
          </a:p>
        </p:txBody>
      </p:sp>
    </p:spTree>
    <p:extLst>
      <p:ext uri="{BB962C8B-B14F-4D97-AF65-F5344CB8AC3E}">
        <p14:creationId xmlns:p14="http://schemas.microsoft.com/office/powerpoint/2010/main" val="4166779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58BAA996-BA83-75E5-C698-9D9F8B41C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BB76C74-C2C3-1A0B-841C-1F2C09C9E929}"/>
              </a:ext>
            </a:extLst>
          </p:cNvPr>
          <p:cNvSpPr txBox="1"/>
          <p:nvPr/>
        </p:nvSpPr>
        <p:spPr>
          <a:xfrm rot="16200000">
            <a:off x="9773086" y="3013501"/>
            <a:ext cx="4006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APOIADORES</a:t>
            </a:r>
          </a:p>
        </p:txBody>
      </p:sp>
      <p:pic>
        <p:nvPicPr>
          <p:cNvPr id="3" name="Imagem 2" descr="Imagem em preto e branco&#10;&#10;Descrição gerada automaticamente">
            <a:extLst>
              <a:ext uri="{FF2B5EF4-FFF2-40B4-BE49-F238E27FC236}">
                <a16:creationId xmlns:a16="http://schemas.microsoft.com/office/drawing/2014/main" id="{A222E94F-A064-EFAD-BE85-E0D8988AA9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4E7C64CE-F27B-1F04-28BC-7622FDFE20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80" y="2376980"/>
            <a:ext cx="4949794" cy="1647353"/>
          </a:xfrm>
          <a:prstGeom prst="rect">
            <a:avLst/>
          </a:prstGeom>
        </p:spPr>
      </p:pic>
      <p:pic>
        <p:nvPicPr>
          <p:cNvPr id="8" name="Imagem 7" descr="https://cdn.greatpages.com.br/www.elera.io/1687223889/imagens/desktop/6836438.png">
            <a:extLst>
              <a:ext uri="{FF2B5EF4-FFF2-40B4-BE49-F238E27FC236}">
                <a16:creationId xmlns:a16="http://schemas.microsoft.com/office/drawing/2014/main" id="{7BFF2F6A-AC1E-F5A2-BFE0-E9BB13047B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4173" y="2644163"/>
            <a:ext cx="4552191" cy="128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76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4052985"/>
            <a:ext cx="3315096" cy="5247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952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Arthur </a:t>
            </a:r>
            <a:r>
              <a:rPr lang="pt-BR" dirty="0" err="1"/>
              <a:t>Wolfresgrun</a:t>
            </a:r>
            <a:r>
              <a:rPr lang="pt-BR" dirty="0"/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2198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382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1243045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4783778"/>
            <a:ext cx="3315096" cy="5247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952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Arthur </a:t>
            </a:r>
            <a:r>
              <a:rPr lang="pt-BR" dirty="0" err="1"/>
              <a:t>Wolfresgrun</a:t>
            </a:r>
            <a:r>
              <a:rPr lang="pt-BR" dirty="0"/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2198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382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249831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5538947"/>
            <a:ext cx="4613544" cy="73031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952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Arthur </a:t>
            </a:r>
            <a:r>
              <a:rPr lang="pt-BR" dirty="0" err="1"/>
              <a:t>Wolfresgrun</a:t>
            </a:r>
            <a:r>
              <a:rPr lang="pt-BR" dirty="0"/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2198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4326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1345186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5486400" cy="45719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52239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TV CORPORATIVA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355B9EA-C9B8-36B8-5819-3AD70D35011D}"/>
              </a:ext>
            </a:extLst>
          </p:cNvPr>
          <p:cNvSpPr txBox="1"/>
          <p:nvPr/>
        </p:nvSpPr>
        <p:spPr>
          <a:xfrm rot="16200000">
            <a:off x="9956898" y="3013501"/>
            <a:ext cx="339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CONTEXTO</a:t>
            </a:r>
          </a:p>
        </p:txBody>
      </p:sp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B04D1066-B52F-4EB6-0B55-A8D8BBE633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154" y="122214"/>
            <a:ext cx="4632166" cy="655402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89358392-3B7D-9F05-8E0C-488E7D3411F6}"/>
              </a:ext>
            </a:extLst>
          </p:cNvPr>
          <p:cNvSpPr txBox="1"/>
          <p:nvPr/>
        </p:nvSpPr>
        <p:spPr>
          <a:xfrm>
            <a:off x="475488" y="2487168"/>
            <a:ext cx="43616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Nossa empresa trabalha com sustentação de software de </a:t>
            </a:r>
            <a:r>
              <a:rPr lang="pt-BR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TV Corporativa, ou Mural Digital, é um canal de Comunicação Interna que consiste em telas instaladas dentro da empresa.</a:t>
            </a:r>
          </a:p>
          <a:p>
            <a:pPr algn="l"/>
            <a:endParaRPr lang="pt-BR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/>
            <a:r>
              <a:rPr lang="pt-BR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Elas ficam expostas continuamente aos colaboradores e são espalhadas em lugares estratégicos.</a:t>
            </a:r>
            <a:endParaRPr lang="pt-BR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endParaRPr lang="pt-BR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 fontAlgn="base"/>
            <a:r>
              <a:rPr lang="pt-BR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 objetivo é melhorar a comunicação interna da empresa oferecendo aos colaboradores um conteúdo mais atrativo, segmentado, assertivo e de fácil acesso.</a:t>
            </a:r>
            <a:endParaRPr lang="pt-BR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D544CEF-EEF8-1CFE-5515-F7113913F975}"/>
              </a:ext>
            </a:extLst>
          </p:cNvPr>
          <p:cNvSpPr txBox="1"/>
          <p:nvPr/>
        </p:nvSpPr>
        <p:spPr>
          <a:xfrm rot="16200000">
            <a:off x="10854608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</p:spTree>
    <p:extLst>
      <p:ext uri="{BB962C8B-B14F-4D97-AF65-F5344CB8AC3E}">
        <p14:creationId xmlns:p14="http://schemas.microsoft.com/office/powerpoint/2010/main" val="261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tângulo 32">
            <a:extLst>
              <a:ext uri="{FF2B5EF4-FFF2-40B4-BE49-F238E27FC236}">
                <a16:creationId xmlns:a16="http://schemas.microsoft.com/office/drawing/2014/main" id="{B32ECD63-CBA6-3E16-27E8-F1743A2EB1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6164A5A-CAE4-1475-15C1-823E0D1A7261}"/>
              </a:ext>
            </a:extLst>
          </p:cNvPr>
          <p:cNvSpPr/>
          <p:nvPr/>
        </p:nvSpPr>
        <p:spPr>
          <a:xfrm>
            <a:off x="5470343" y="1571100"/>
            <a:ext cx="1054100" cy="426749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CF49CDCD-C7C1-DD96-8505-D4E3269228BA}"/>
              </a:ext>
            </a:extLst>
          </p:cNvPr>
          <p:cNvSpPr/>
          <p:nvPr/>
        </p:nvSpPr>
        <p:spPr>
          <a:xfrm>
            <a:off x="6652562" y="1190246"/>
            <a:ext cx="1054100" cy="50292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B4BE202-EECA-D44C-7BB3-A1932BA1E753}"/>
              </a:ext>
            </a:extLst>
          </p:cNvPr>
          <p:cNvSpPr/>
          <p:nvPr/>
        </p:nvSpPr>
        <p:spPr>
          <a:xfrm>
            <a:off x="7834781" y="1353059"/>
            <a:ext cx="1054100" cy="462280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4CF317D-0D78-EE11-0308-1E607C55E0EC}"/>
              </a:ext>
            </a:extLst>
          </p:cNvPr>
          <p:cNvSpPr/>
          <p:nvPr/>
        </p:nvSpPr>
        <p:spPr>
          <a:xfrm>
            <a:off x="9017000" y="1071372"/>
            <a:ext cx="1054100" cy="518617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718451A5-122A-A583-8D43-6D8AD8BBFCA5}"/>
              </a:ext>
            </a:extLst>
          </p:cNvPr>
          <p:cNvSpPr/>
          <p:nvPr/>
        </p:nvSpPr>
        <p:spPr>
          <a:xfrm>
            <a:off x="10199219" y="1676109"/>
            <a:ext cx="1054100" cy="406400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9" name="Imagem 38" descr="Tela de computador com jogo&#10;&#10;Descrição gerada automaticamente com confiança média">
            <a:extLst>
              <a:ext uri="{FF2B5EF4-FFF2-40B4-BE49-F238E27FC236}">
                <a16:creationId xmlns:a16="http://schemas.microsoft.com/office/drawing/2014/main" id="{1107AEB5-568F-60DA-5435-A161BD33CA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5061510"/>
            <a:ext cx="900000" cy="900000"/>
          </a:xfrm>
          <a:prstGeom prst="ellipse">
            <a:avLst/>
          </a:prstGeom>
        </p:spPr>
      </p:pic>
      <p:pic>
        <p:nvPicPr>
          <p:cNvPr id="41" name="Imagem 40" descr="Uma imagem contendo pessoa, no interior, homem, em pé&#10;&#10;Descrição gerada automaticamente">
            <a:extLst>
              <a:ext uri="{FF2B5EF4-FFF2-40B4-BE49-F238E27FC236}">
                <a16:creationId xmlns:a16="http://schemas.microsoft.com/office/drawing/2014/main" id="{083F245A-B21F-C63D-F1E0-41F53B90B4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6319859"/>
            <a:ext cx="900000" cy="900000"/>
          </a:xfrm>
          <a:prstGeom prst="ellipse">
            <a:avLst/>
          </a:prstGeom>
        </p:spPr>
      </p:pic>
      <p:pic>
        <p:nvPicPr>
          <p:cNvPr id="43" name="Imagem 42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95979CD-264F-7E26-EC3D-F6B9D90894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794062" y="2903161"/>
            <a:ext cx="1800000" cy="1800000"/>
          </a:xfrm>
          <a:prstGeom prst="ellipse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498D9000-0931-299F-180D-4E84EAB74F9A}"/>
              </a:ext>
            </a:extLst>
          </p:cNvPr>
          <p:cNvSpPr txBox="1"/>
          <p:nvPr/>
        </p:nvSpPr>
        <p:spPr>
          <a:xfrm rot="16200000">
            <a:off x="10044046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  <p:pic>
        <p:nvPicPr>
          <p:cNvPr id="45" name="Imagem 4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130A8457-592C-4556-A771-635EBCCC2B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48" name="CaixaDeTexto 47">
            <a:extLst>
              <a:ext uri="{FF2B5EF4-FFF2-40B4-BE49-F238E27FC236}">
                <a16:creationId xmlns:a16="http://schemas.microsoft.com/office/drawing/2014/main" id="{08D9EA9F-C6E4-0B17-3FE1-561D23B1C2D3}"/>
              </a:ext>
            </a:extLst>
          </p:cNvPr>
          <p:cNvSpPr txBox="1"/>
          <p:nvPr/>
        </p:nvSpPr>
        <p:spPr>
          <a:xfrm>
            <a:off x="2594062" y="3213046"/>
            <a:ext cx="2627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>
                <a:solidFill>
                  <a:schemeClr val="bg1"/>
                </a:solidFill>
                <a:latin typeface="Aptos Black" panose="020B0004020202020204" pitchFamily="34" charset="0"/>
              </a:rPr>
              <a:t>INTERRUPÇÃO</a:t>
            </a:r>
          </a:p>
        </p:txBody>
      </p:sp>
      <p:cxnSp>
        <p:nvCxnSpPr>
          <p:cNvPr id="51" name="Conector de Seta Reta 50">
            <a:extLst>
              <a:ext uri="{FF2B5EF4-FFF2-40B4-BE49-F238E27FC236}">
                <a16:creationId xmlns:a16="http://schemas.microsoft.com/office/drawing/2014/main" id="{BCEC1829-13D8-584F-B48C-982C19C02476}"/>
              </a:ext>
            </a:extLst>
          </p:cNvPr>
          <p:cNvCxnSpPr/>
          <p:nvPr/>
        </p:nvCxnSpPr>
        <p:spPr>
          <a:xfrm>
            <a:off x="2594062" y="3803161"/>
            <a:ext cx="2627317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prstDash val="dash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7BD68508-6E67-BAA2-C4D0-477D10FFBA4F}"/>
              </a:ext>
            </a:extLst>
          </p:cNvPr>
          <p:cNvSpPr txBox="1"/>
          <p:nvPr/>
        </p:nvSpPr>
        <p:spPr>
          <a:xfrm>
            <a:off x="2666150" y="4099262"/>
            <a:ext cx="2476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>
                <a:solidFill>
                  <a:schemeClr val="bg1"/>
                </a:solidFill>
                <a:effectLst/>
                <a:ea typeface="Arial" panose="020B0604020202020204" pitchFamily="34" charset="0"/>
              </a:rPr>
              <a:t>O player interrompe a apresentação de conteúdos ao perder a conexão com a internet.</a:t>
            </a:r>
            <a:endParaRPr lang="pt-BR" sz="2800">
              <a:solidFill>
                <a:schemeClr val="bg1"/>
              </a:solidFill>
            </a:endParaRP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84D133EC-2D02-9783-6197-70C26A10CCCE}"/>
              </a:ext>
            </a:extLst>
          </p:cNvPr>
          <p:cNvSpPr txBox="1"/>
          <p:nvPr/>
        </p:nvSpPr>
        <p:spPr>
          <a:xfrm>
            <a:off x="-2807662" y="3020743"/>
            <a:ext cx="2663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ptos Black" panose="020B0004020202020204" pitchFamily="34" charset="0"/>
              </a:rPr>
              <a:t>DESCONFIGURAÇÃO</a:t>
            </a:r>
          </a:p>
        </p:txBody>
      </p:sp>
    </p:spTree>
    <p:extLst>
      <p:ext uri="{BB962C8B-B14F-4D97-AF65-F5344CB8AC3E}">
        <p14:creationId xmlns:p14="http://schemas.microsoft.com/office/powerpoint/2010/main" val="3854623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C5A60C63-184A-B2C2-9742-912E1DCE01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4559FAC-BE8F-293C-AE4C-C00901C54015}"/>
              </a:ext>
            </a:extLst>
          </p:cNvPr>
          <p:cNvSpPr/>
          <p:nvPr/>
        </p:nvSpPr>
        <p:spPr>
          <a:xfrm>
            <a:off x="5470343" y="1321236"/>
            <a:ext cx="1054100" cy="48678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084B565-084B-EA10-75F1-6DCE3657B5D2}"/>
              </a:ext>
            </a:extLst>
          </p:cNvPr>
          <p:cNvSpPr/>
          <p:nvPr/>
        </p:nvSpPr>
        <p:spPr>
          <a:xfrm>
            <a:off x="6652562" y="1803909"/>
            <a:ext cx="1054100" cy="390245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EF76D739-A02C-CA85-1CDC-15DF2122DD63}"/>
              </a:ext>
            </a:extLst>
          </p:cNvPr>
          <p:cNvSpPr/>
          <p:nvPr/>
        </p:nvSpPr>
        <p:spPr>
          <a:xfrm>
            <a:off x="7834781" y="1321236"/>
            <a:ext cx="1054100" cy="48678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3CC2641F-0E6F-C23A-7B1C-EE513B86AD36}"/>
              </a:ext>
            </a:extLst>
          </p:cNvPr>
          <p:cNvSpPr/>
          <p:nvPr/>
        </p:nvSpPr>
        <p:spPr>
          <a:xfrm>
            <a:off x="9017000" y="1811220"/>
            <a:ext cx="1054100" cy="388783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5227E26-7907-5FA0-6BDF-AC3E848800F6}"/>
              </a:ext>
            </a:extLst>
          </p:cNvPr>
          <p:cNvSpPr/>
          <p:nvPr/>
        </p:nvSpPr>
        <p:spPr>
          <a:xfrm>
            <a:off x="10199219" y="2283007"/>
            <a:ext cx="1054100" cy="294425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6" name="Imagem 25" descr="Tela de computador com jogo&#10;&#10;Descrição gerada automaticamente com confiança média">
            <a:extLst>
              <a:ext uri="{FF2B5EF4-FFF2-40B4-BE49-F238E27FC236}">
                <a16:creationId xmlns:a16="http://schemas.microsoft.com/office/drawing/2014/main" id="{7E1C4975-FB6B-B09A-6FAD-394C6E1243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794062" y="2529000"/>
            <a:ext cx="1800000" cy="1800000"/>
          </a:xfrm>
          <a:prstGeom prst="ellipse">
            <a:avLst/>
          </a:prstGeom>
        </p:spPr>
      </p:pic>
      <p:pic>
        <p:nvPicPr>
          <p:cNvPr id="27" name="Imagem 26" descr="Uma imagem contendo pessoa, no interior, homem, em pé&#10;&#10;Descrição gerada automaticamente">
            <a:extLst>
              <a:ext uri="{FF2B5EF4-FFF2-40B4-BE49-F238E27FC236}">
                <a16:creationId xmlns:a16="http://schemas.microsoft.com/office/drawing/2014/main" id="{24E39CD1-8FA4-205E-6B32-B2D3561B3B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4763730"/>
            <a:ext cx="900000" cy="900000"/>
          </a:xfrm>
          <a:prstGeom prst="ellipse">
            <a:avLst/>
          </a:prstGeom>
        </p:spPr>
      </p:pic>
      <p:pic>
        <p:nvPicPr>
          <p:cNvPr id="28" name="Imagem 27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C9447128-F119-9274-D8CE-51356371FF1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1194271"/>
            <a:ext cx="900000" cy="900000"/>
          </a:xfrm>
          <a:prstGeom prst="ellipse">
            <a:avLst/>
          </a:prstGeom>
        </p:spPr>
      </p:pic>
      <p:pic>
        <p:nvPicPr>
          <p:cNvPr id="29" name="Imagem 28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455F56C2-CD20-8F6F-3AA5-F8B238B00D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073CA453-9D93-93AA-B8C1-B4E296D6EDA7}"/>
              </a:ext>
            </a:extLst>
          </p:cNvPr>
          <p:cNvSpPr txBox="1"/>
          <p:nvPr/>
        </p:nvSpPr>
        <p:spPr>
          <a:xfrm rot="16200000">
            <a:off x="10044046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7D4658-7837-46DC-5351-F69D2F100AB4}"/>
              </a:ext>
            </a:extLst>
          </p:cNvPr>
          <p:cNvSpPr txBox="1"/>
          <p:nvPr/>
        </p:nvSpPr>
        <p:spPr>
          <a:xfrm>
            <a:off x="2643453" y="3020743"/>
            <a:ext cx="2663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ptos Black" panose="020B0004020202020204" pitchFamily="34" charset="0"/>
              </a:rPr>
              <a:t>DESCONFIGURAÇÃO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6935818A-80BE-6721-E51C-6CC89009031F}"/>
              </a:ext>
            </a:extLst>
          </p:cNvPr>
          <p:cNvCxnSpPr/>
          <p:nvPr/>
        </p:nvCxnSpPr>
        <p:spPr>
          <a:xfrm>
            <a:off x="2590741" y="3428999"/>
            <a:ext cx="2627317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prstDash val="dash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DE410323-57A3-57BA-A82D-6B6604417E24}"/>
              </a:ext>
            </a:extLst>
          </p:cNvPr>
          <p:cNvSpPr txBox="1"/>
          <p:nvPr/>
        </p:nvSpPr>
        <p:spPr>
          <a:xfrm>
            <a:off x="2643453" y="3491041"/>
            <a:ext cx="2476500" cy="190353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  <a:buSzPts val="1000"/>
              <a:tabLst>
                <a:tab pos="457200" algn="l"/>
              </a:tabLst>
            </a:pPr>
            <a:r>
              <a:rPr lang="pt-BR" sz="1600">
                <a:solidFill>
                  <a:schemeClr val="bg1"/>
                </a:solidFill>
                <a:effectLst/>
                <a:ea typeface="Arial" panose="020B0604020202020204" pitchFamily="34" charset="0"/>
              </a:rPr>
              <a:t>Alterações indevidas na configuração da área de reprodução de vídeo, resultando em distorções ou perda </a:t>
            </a:r>
            <a:r>
              <a:rPr lang="pt-BR" sz="1600">
                <a:solidFill>
                  <a:schemeClr val="bg1"/>
                </a:solidFill>
                <a:ea typeface="Arial" panose="020B0604020202020204" pitchFamily="34" charset="0"/>
              </a:rPr>
              <a:t> </a:t>
            </a:r>
            <a:r>
              <a:rPr lang="pt-BR" sz="1600">
                <a:solidFill>
                  <a:schemeClr val="bg1"/>
                </a:solidFill>
                <a:effectLst/>
                <a:ea typeface="Arial" panose="020B0604020202020204" pitchFamily="34" charset="0"/>
              </a:rPr>
              <a:t>de visualização.</a:t>
            </a:r>
            <a:endParaRPr lang="pt-BR" sz="160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935D3EAA-E3B0-A1E5-CD91-8097F853A3F6}"/>
              </a:ext>
            </a:extLst>
          </p:cNvPr>
          <p:cNvSpPr txBox="1"/>
          <p:nvPr/>
        </p:nvSpPr>
        <p:spPr>
          <a:xfrm>
            <a:off x="-3035022" y="3111882"/>
            <a:ext cx="2826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>
                <a:solidFill>
                  <a:schemeClr val="bg1"/>
                </a:solidFill>
                <a:latin typeface="Aptos Black" panose="020B0004020202020204" pitchFamily="34" charset="0"/>
              </a:rPr>
              <a:t>FALHA AO INICIAR</a:t>
            </a:r>
          </a:p>
        </p:txBody>
      </p:sp>
    </p:spTree>
    <p:extLst>
      <p:ext uri="{BB962C8B-B14F-4D97-AF65-F5344CB8AC3E}">
        <p14:creationId xmlns:p14="http://schemas.microsoft.com/office/powerpoint/2010/main" val="3752834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8EE90E01C1554D81095FA0DFA567B7" ma:contentTypeVersion="8" ma:contentTypeDescription="Create a new document." ma:contentTypeScope="" ma:versionID="4c7c2512480fcbdf10aa308ba77e40b2">
  <xsd:schema xmlns:xsd="http://www.w3.org/2001/XMLSchema" xmlns:xs="http://www.w3.org/2001/XMLSchema" xmlns:p="http://schemas.microsoft.com/office/2006/metadata/properties" xmlns:ns3="3e7a52f9-5c66-44a9-86f3-38766607b952" xmlns:ns4="bba0be46-aa14-4462-94e7-e7f5e4df92a1" targetNamespace="http://schemas.microsoft.com/office/2006/metadata/properties" ma:root="true" ma:fieldsID="ffece39dce3b4599515f210d9293cd92" ns3:_="" ns4:_="">
    <xsd:import namespace="3e7a52f9-5c66-44a9-86f3-38766607b952"/>
    <xsd:import namespace="bba0be46-aa14-4462-94e7-e7f5e4df92a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7a52f9-5c66-44a9-86f3-38766607b9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a0be46-aa14-4462-94e7-e7f5e4df92a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e7a52f9-5c66-44a9-86f3-38766607b952" xsi:nil="true"/>
  </documentManagement>
</p:properties>
</file>

<file path=customXml/itemProps1.xml><?xml version="1.0" encoding="utf-8"?>
<ds:datastoreItem xmlns:ds="http://schemas.openxmlformats.org/officeDocument/2006/customXml" ds:itemID="{7FD40907-D626-479E-A0FF-2A660D5F3AD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3e7a52f9-5c66-44a9-86f3-38766607b952"/>
    <ds:schemaRef ds:uri="bba0be46-aa14-4462-94e7-e7f5e4df92a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C298F1-41E3-4CBF-9C4D-A688CE7B78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007BA0-43DC-4386-9A31-21565884D9FD}">
  <ds:schemaRefs>
    <ds:schemaRef ds:uri="3e7a52f9-5c66-44a9-86f3-38766607b952"/>
    <ds:schemaRef ds:uri="http://purl.org/dc/terms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bba0be46-aa14-4462-94e7-e7f5e4df92a1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1207</TotalTime>
  <Words>852</Words>
  <Application>Microsoft Office PowerPoint</Application>
  <PresentationFormat>Widescreen</PresentationFormat>
  <Paragraphs>234</Paragraphs>
  <Slides>36</Slides>
  <Notes>28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4" baseType="lpstr">
      <vt:lpstr>Aptos</vt:lpstr>
      <vt:lpstr>Aptos Black</vt:lpstr>
      <vt:lpstr>Aptos Display</vt:lpstr>
      <vt:lpstr>Arial</vt:lpstr>
      <vt:lpstr>Calibri</vt:lpstr>
      <vt:lpstr>Segoe UI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MARCELO DE ARAUJO FERREIRA DE SOUZA .</dc:creator>
  <cp:lastModifiedBy>MARCELO DE ARAUJO FERREIRA DE SOUZA .</cp:lastModifiedBy>
  <cp:revision>11</cp:revision>
  <dcterms:created xsi:type="dcterms:W3CDTF">2024-03-14T23:31:26Z</dcterms:created>
  <dcterms:modified xsi:type="dcterms:W3CDTF">2024-05-07T21:10:26Z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0x010100678EE90E01C1554D81095FA0DFA567B7</vt:lpwstr>
  </property>
</Properties>
</file>

<file path=docProps/thumbnail.jpeg>
</file>